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8" r:id="rId3"/>
    <p:sldId id="276" r:id="rId4"/>
    <p:sldId id="274" r:id="rId5"/>
    <p:sldId id="259" r:id="rId6"/>
    <p:sldId id="265" r:id="rId7"/>
    <p:sldId id="278" r:id="rId8"/>
    <p:sldId id="279" r:id="rId9"/>
    <p:sldId id="269" r:id="rId10"/>
    <p:sldId id="268" r:id="rId11"/>
    <p:sldId id="261" r:id="rId12"/>
    <p:sldId id="270" r:id="rId13"/>
    <p:sldId id="263" r:id="rId14"/>
    <p:sldId id="264" r:id="rId15"/>
    <p:sldId id="260" r:id="rId16"/>
    <p:sldId id="275" r:id="rId17"/>
    <p:sldId id="267" r:id="rId18"/>
    <p:sldId id="273" r:id="rId19"/>
    <p:sldId id="272" r:id="rId20"/>
    <p:sldId id="266" r:id="rId21"/>
    <p:sldId id="271" r:id="rId2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A0D"/>
    <a:srgbClr val="FFC7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Destaqu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Destaqu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29" autoAdjust="0"/>
    <p:restoredTop sz="71445" autoAdjust="0"/>
  </p:normalViewPr>
  <p:slideViewPr>
    <p:cSldViewPr>
      <p:cViewPr varScale="1">
        <p:scale>
          <a:sx n="48" d="100"/>
          <a:sy n="48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6229F-8A6A-4607-A08D-516C2CED9C5F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2A4A7-6244-427D-A295-DB9EB790033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Quais são</a:t>
            </a:r>
            <a:r>
              <a:rPr lang="pt-PT" baseline="0" dirty="0" smtClean="0"/>
              <a:t> então</a:t>
            </a:r>
            <a:r>
              <a:rPr lang="pt-PT" dirty="0" smtClean="0"/>
              <a:t> os benefícios do uso do SIMICS?</a:t>
            </a:r>
          </a:p>
          <a:p>
            <a:endParaRPr lang="pt-PT" dirty="0" smtClean="0"/>
          </a:p>
          <a:p>
            <a:r>
              <a:rPr lang="pt-PT" dirty="0" smtClean="0"/>
              <a:t>No </a:t>
            </a:r>
            <a:r>
              <a:rPr lang="pt-PT" b="1" dirty="0" smtClean="0"/>
              <a:t>desenvolvimento de plataformas</a:t>
            </a:r>
            <a:r>
              <a:rPr lang="pt-PT" dirty="0" smtClean="0"/>
              <a:t>:</a:t>
            </a:r>
          </a:p>
          <a:p>
            <a:endParaRPr lang="pt-PT" dirty="0" smtClean="0"/>
          </a:p>
          <a:p>
            <a:r>
              <a:rPr lang="pt-PT" dirty="0" smtClean="0"/>
              <a:t>- A visualização do estado </a:t>
            </a:r>
            <a:r>
              <a:rPr lang="pt-PT" b="1" dirty="0" smtClean="0"/>
              <a:t>dos registos </a:t>
            </a:r>
            <a:r>
              <a:rPr lang="pt-PT" dirty="0" smtClean="0"/>
              <a:t>do CPU e dos</a:t>
            </a:r>
            <a:r>
              <a:rPr lang="pt-PT" baseline="0" dirty="0" smtClean="0"/>
              <a:t> dispositivos durante o debug (já falado)</a:t>
            </a:r>
            <a:endParaRPr lang="pt-PT" dirty="0" smtClean="0"/>
          </a:p>
          <a:p>
            <a:pPr>
              <a:buFontTx/>
              <a:buChar char="-"/>
            </a:pPr>
            <a:r>
              <a:rPr lang="pt-PT" dirty="0" smtClean="0"/>
              <a:t>Determinar a </a:t>
            </a:r>
            <a:r>
              <a:rPr lang="pt-PT" b="1" dirty="0" smtClean="0"/>
              <a:t>origem dos erros </a:t>
            </a:r>
            <a:r>
              <a:rPr lang="pt-PT" dirty="0" smtClean="0"/>
              <a:t>(se</a:t>
            </a:r>
            <a:r>
              <a:rPr lang="pt-PT" baseline="0" dirty="0" smtClean="0"/>
              <a:t> derivam do sw ou do hw</a:t>
            </a:r>
            <a:r>
              <a:rPr lang="pt-PT" dirty="0" smtClean="0"/>
              <a:t>)</a:t>
            </a:r>
          </a:p>
          <a:p>
            <a:pPr>
              <a:buFontTx/>
              <a:buChar char="-"/>
            </a:pPr>
            <a:r>
              <a:rPr lang="pt-PT" baseline="0" dirty="0" smtClean="0"/>
              <a:t> A vantagem do hw virtual correr o mm </a:t>
            </a:r>
            <a:r>
              <a:rPr lang="pt-PT" b="1" baseline="0" dirty="0" smtClean="0"/>
              <a:t>sw binário </a:t>
            </a:r>
            <a:r>
              <a:rPr lang="pt-PT" baseline="0" dirty="0" smtClean="0"/>
              <a:t>q o sistema final.</a:t>
            </a:r>
          </a:p>
          <a:p>
            <a:pPr>
              <a:buFontTx/>
              <a:buChar char="-"/>
            </a:pPr>
            <a:endParaRPr lang="pt-PT" baseline="0" dirty="0" smtClean="0"/>
          </a:p>
          <a:p>
            <a:pPr>
              <a:buFontTx/>
              <a:buChar char="-"/>
            </a:pPr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  <a:p>
            <a:r>
              <a:rPr lang="pt-PT" dirty="0" smtClean="0"/>
              <a:t>No</a:t>
            </a:r>
            <a:r>
              <a:rPr lang="pt-PT" baseline="0" dirty="0" smtClean="0"/>
              <a:t> </a:t>
            </a:r>
            <a:r>
              <a:rPr lang="pt-PT" b="1" baseline="0" dirty="0" smtClean="0"/>
              <a:t>desenvolvimento de aplicações:</a:t>
            </a:r>
          </a:p>
          <a:p>
            <a:endParaRPr lang="pt-PT" b="0" baseline="0" dirty="0" smtClean="0"/>
          </a:p>
          <a:p>
            <a:r>
              <a:rPr lang="pt-PT" b="0" baseline="0" dirty="0" smtClean="0"/>
              <a:t>-Escalabilidade (já referida)</a:t>
            </a:r>
          </a:p>
          <a:p>
            <a:pPr>
              <a:buFontTx/>
              <a:buChar char="-"/>
            </a:pPr>
            <a:r>
              <a:rPr lang="pt-PT" b="0" baseline="0" dirty="0" smtClean="0"/>
              <a:t>O </a:t>
            </a:r>
            <a:r>
              <a:rPr lang="pt-PT" b="1" baseline="0" dirty="0" smtClean="0"/>
              <a:t>debug</a:t>
            </a:r>
            <a:r>
              <a:rPr lang="pt-PT" b="0" baseline="0" dirty="0" smtClean="0"/>
              <a:t> é feito tomando o </a:t>
            </a:r>
            <a:r>
              <a:rPr lang="pt-PT" b="1" baseline="0" dirty="0" smtClean="0"/>
              <a:t>sistema como um todo</a:t>
            </a:r>
          </a:p>
          <a:p>
            <a:pPr>
              <a:buFontTx/>
              <a:buChar char="-"/>
            </a:pPr>
            <a:r>
              <a:rPr lang="pt-PT" b="0" baseline="0" dirty="0" smtClean="0"/>
              <a:t> Possibilidade de </a:t>
            </a:r>
            <a:r>
              <a:rPr lang="pt-PT" b="1" baseline="0" dirty="0" smtClean="0"/>
              <a:t>restauro</a:t>
            </a:r>
            <a:r>
              <a:rPr lang="pt-PT" b="0" baseline="0" dirty="0" smtClean="0"/>
              <a:t> do estado do processador e dispositivos (útil à reversibilidade)</a:t>
            </a:r>
          </a:p>
          <a:p>
            <a:pPr>
              <a:buFontTx/>
              <a:buChar char="-"/>
            </a:pPr>
            <a:r>
              <a:rPr lang="pt-PT" b="0" baseline="0" dirty="0" smtClean="0"/>
              <a:t>  Geração de </a:t>
            </a:r>
            <a:r>
              <a:rPr lang="pt-PT" b="1" i="0" baseline="0" dirty="0" smtClean="0"/>
              <a:t>interrupções</a:t>
            </a:r>
          </a:p>
          <a:p>
            <a:endParaRPr lang="pt-PT" dirty="0" smtClean="0"/>
          </a:p>
          <a:p>
            <a:pPr>
              <a:buFontTx/>
              <a:buChar char="-"/>
            </a:pPr>
            <a:r>
              <a:rPr lang="pt-PT" dirty="0" smtClean="0"/>
              <a:t>Permite ainda fazer </a:t>
            </a:r>
            <a:r>
              <a:rPr lang="pt-PT" b="1" dirty="0" smtClean="0"/>
              <a:t>profiling de código</a:t>
            </a:r>
            <a:r>
              <a:rPr lang="pt-PT" dirty="0" smtClean="0"/>
              <a:t> </a:t>
            </a:r>
          </a:p>
          <a:p>
            <a:pPr>
              <a:buFontTx/>
              <a:buNone/>
            </a:pPr>
            <a:r>
              <a:rPr lang="pt-PT" dirty="0" smtClean="0"/>
              <a:t>Com</a:t>
            </a:r>
            <a:r>
              <a:rPr lang="pt-PT" baseline="0" dirty="0" smtClean="0"/>
              <a:t> vista a:</a:t>
            </a:r>
            <a:endParaRPr lang="pt-PT" dirty="0" smtClean="0"/>
          </a:p>
          <a:p>
            <a:pPr>
              <a:buFontTx/>
              <a:buNone/>
            </a:pPr>
            <a:endParaRPr lang="pt-PT" dirty="0" smtClean="0"/>
          </a:p>
          <a:p>
            <a:pPr>
              <a:buFontTx/>
              <a:buChar char="-"/>
            </a:pPr>
            <a:r>
              <a:rPr lang="pt-PT" dirty="0" smtClean="0"/>
              <a:t>Obtenção</a:t>
            </a:r>
            <a:r>
              <a:rPr lang="pt-PT" baseline="0" dirty="0" smtClean="0"/>
              <a:t> de uma noção detalhada do tempo de execução de um trecho de código.</a:t>
            </a:r>
          </a:p>
          <a:p>
            <a:pPr>
              <a:buFontTx/>
              <a:buChar char="-"/>
            </a:pPr>
            <a:r>
              <a:rPr lang="pt-PT" baseline="0" dirty="0" smtClean="0"/>
              <a:t>Permite saber o que leva mais tempo a executar dando-nos a possibilidade de optimizar esse mesmo código</a:t>
            </a:r>
          </a:p>
          <a:p>
            <a:pPr>
              <a:buFontTx/>
              <a:buChar char="-"/>
            </a:pPr>
            <a:endParaRPr lang="pt-PT" baseline="0" dirty="0" smtClean="0"/>
          </a:p>
          <a:p>
            <a:pPr>
              <a:buFontTx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Na</a:t>
            </a:r>
            <a:r>
              <a:rPr lang="pt-PT" baseline="0" dirty="0" smtClean="0"/>
              <a:t> </a:t>
            </a:r>
            <a:r>
              <a:rPr lang="pt-PT" b="1" baseline="0" dirty="0" smtClean="0"/>
              <a:t>integração e teste do sistema:</a:t>
            </a:r>
          </a:p>
          <a:p>
            <a:endParaRPr lang="pt-PT" b="1" baseline="0" dirty="0" smtClean="0"/>
          </a:p>
          <a:p>
            <a:r>
              <a:rPr lang="pt-PT" b="0" baseline="0" dirty="0" smtClean="0"/>
              <a:t>Como alternativa à integração faseada surge no SIMICS a integração em paralelo (as tarefas de desenvolvimento são realizadas em paralelo) o que vai permtir:</a:t>
            </a:r>
          </a:p>
          <a:p>
            <a:endParaRPr lang="pt-PT" b="0" baseline="0" dirty="0" smtClean="0"/>
          </a:p>
          <a:p>
            <a:r>
              <a:rPr lang="pt-PT" b="0" baseline="0" dirty="0" smtClean="0"/>
              <a:t>-</a:t>
            </a:r>
            <a:r>
              <a:rPr lang="pt-PT" b="1" baseline="0" dirty="0" smtClean="0"/>
              <a:t>Detecção mais rapida </a:t>
            </a:r>
            <a:r>
              <a:rPr lang="pt-PT" b="0" baseline="0" dirty="0" smtClean="0"/>
              <a:t>de problemas </a:t>
            </a:r>
          </a:p>
          <a:p>
            <a:pPr>
              <a:buFontTx/>
              <a:buChar char="-"/>
            </a:pPr>
            <a:r>
              <a:rPr lang="pt-PT" b="1" baseline="0" dirty="0" smtClean="0"/>
              <a:t>Resolução </a:t>
            </a:r>
            <a:r>
              <a:rPr lang="pt-PT" b="0" baseline="0" dirty="0" smtClean="0"/>
              <a:t>dos problemas </a:t>
            </a:r>
            <a:r>
              <a:rPr lang="pt-PT" b="1" baseline="0" dirty="0" smtClean="0"/>
              <a:t>mais fácil e menos custosa</a:t>
            </a:r>
          </a:p>
          <a:p>
            <a:pPr>
              <a:buFontTx/>
              <a:buChar char="-"/>
            </a:pPr>
            <a:r>
              <a:rPr lang="pt-PT" b="0" baseline="0" dirty="0" smtClean="0"/>
              <a:t> Possiblidade de “</a:t>
            </a:r>
            <a:r>
              <a:rPr lang="pt-PT" b="1" baseline="0" dirty="0" smtClean="0"/>
              <a:t>empacotar</a:t>
            </a:r>
            <a:r>
              <a:rPr lang="pt-PT" b="0" baseline="0" dirty="0" smtClean="0"/>
              <a:t>” o estado actual da simulação e enviá-lo por email (útil na detecção de bugs onde é efectuado o envio para os engenheiros de sw para possiveis correcções).</a:t>
            </a:r>
          </a:p>
          <a:p>
            <a:pPr>
              <a:buFontTx/>
              <a:buChar char="-"/>
            </a:pP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Na </a:t>
            </a:r>
            <a:r>
              <a:rPr lang="pt-PT" b="1" dirty="0" smtClean="0"/>
              <a:t>gestão do</a:t>
            </a:r>
            <a:r>
              <a:rPr lang="pt-PT" b="1" baseline="0" dirty="0" smtClean="0"/>
              <a:t> projecto</a:t>
            </a:r>
            <a:r>
              <a:rPr lang="pt-PT" baseline="0" dirty="0" smtClean="0"/>
              <a:t>:</a:t>
            </a:r>
          </a:p>
          <a:p>
            <a:endParaRPr lang="pt-PT" dirty="0" smtClean="0"/>
          </a:p>
          <a:p>
            <a:pPr>
              <a:buFontTx/>
              <a:buChar char="-"/>
            </a:pPr>
            <a:r>
              <a:rPr lang="pt-PT" dirty="0" smtClean="0"/>
              <a:t>A </a:t>
            </a:r>
            <a:r>
              <a:rPr lang="pt-PT" b="1" dirty="0" smtClean="0"/>
              <a:t>paralelização</a:t>
            </a:r>
            <a:r>
              <a:rPr lang="pt-PT" b="1" baseline="0" dirty="0" smtClean="0"/>
              <a:t> das tarefas</a:t>
            </a:r>
            <a:r>
              <a:rPr lang="pt-PT" baseline="0" dirty="0" smtClean="0"/>
              <a:t>, a </a:t>
            </a:r>
            <a:r>
              <a:rPr lang="pt-PT" b="1" baseline="0" dirty="0" smtClean="0"/>
              <a:t>rapidez na detecção de problemas </a:t>
            </a:r>
            <a:r>
              <a:rPr lang="pt-PT" baseline="0" dirty="0" smtClean="0"/>
              <a:t>e o próprio </a:t>
            </a:r>
            <a:r>
              <a:rPr lang="pt-PT" b="1" baseline="0" dirty="0" smtClean="0"/>
              <a:t>aumento de problemas detectados </a:t>
            </a:r>
            <a:r>
              <a:rPr lang="pt-PT" baseline="0" dirty="0" smtClean="0"/>
              <a:t>conduzem a: </a:t>
            </a:r>
          </a:p>
          <a:p>
            <a:pPr>
              <a:buFontTx/>
              <a:buNone/>
            </a:pPr>
            <a:endParaRPr lang="pt-PT" b="1" baseline="0" dirty="0" smtClean="0"/>
          </a:p>
          <a:p>
            <a:pPr>
              <a:buFontTx/>
              <a:buNone/>
            </a:pPr>
            <a:r>
              <a:rPr lang="pt-PT" b="1" baseline="0" dirty="0" smtClean="0"/>
              <a:t>- </a:t>
            </a:r>
            <a:r>
              <a:rPr lang="pt-PT" b="0" baseline="0" dirty="0" smtClean="0"/>
              <a:t>uma</a:t>
            </a:r>
            <a:r>
              <a:rPr lang="pt-PT" b="1" baseline="0" dirty="0" smtClean="0"/>
              <a:t> diminuição do tempo total</a:t>
            </a:r>
            <a:r>
              <a:rPr lang="pt-PT" baseline="0" dirty="0" smtClean="0"/>
              <a:t> do projecto e</a:t>
            </a:r>
          </a:p>
          <a:p>
            <a:pPr>
              <a:buFontTx/>
              <a:buNone/>
            </a:pPr>
            <a:endParaRPr lang="pt-PT" baseline="0" dirty="0" smtClean="0"/>
          </a:p>
          <a:p>
            <a:pPr>
              <a:buFontTx/>
              <a:buNone/>
            </a:pPr>
            <a:r>
              <a:rPr lang="pt-PT" baseline="0" dirty="0" smtClean="0"/>
              <a:t> - á </a:t>
            </a:r>
            <a:r>
              <a:rPr lang="pt-PT" b="1" baseline="0" dirty="0" smtClean="0"/>
              <a:t>redução</a:t>
            </a:r>
            <a:r>
              <a:rPr lang="pt-PT" baseline="0" dirty="0" smtClean="0"/>
              <a:t> dos</a:t>
            </a:r>
            <a:r>
              <a:rPr lang="pt-PT" b="1" baseline="0" dirty="0" smtClean="0"/>
              <a:t> custos</a:t>
            </a:r>
            <a:r>
              <a:rPr lang="pt-PT" baseline="0" dirty="0" smtClean="0"/>
              <a:t> e do </a:t>
            </a:r>
            <a:r>
              <a:rPr lang="pt-PT" b="1" baseline="0" dirty="0" smtClean="0"/>
              <a:t>uso de hw</a:t>
            </a:r>
            <a:endParaRPr lang="pt-PT" b="0" baseline="0" dirty="0" smtClean="0"/>
          </a:p>
          <a:p>
            <a:pPr>
              <a:buFontTx/>
              <a:buNone/>
            </a:pPr>
            <a:endParaRPr lang="pt-PT" b="0" baseline="0" dirty="0" smtClean="0"/>
          </a:p>
          <a:p>
            <a:pPr>
              <a:buFontTx/>
              <a:buNone/>
            </a:pPr>
            <a:endParaRPr lang="pt-PT" baseline="0" dirty="0" smtClean="0"/>
          </a:p>
          <a:p>
            <a:pPr>
              <a:buFontTx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14</a:t>
            </a:fld>
            <a:endParaRPr lang="pt-P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baseline="0" dirty="0" smtClean="0"/>
              <a:t>Sumarizando os benefícios do SIMICS são dignos de referir:</a:t>
            </a:r>
          </a:p>
          <a:p>
            <a:endParaRPr lang="pt-PT" baseline="0" dirty="0" smtClean="0"/>
          </a:p>
          <a:p>
            <a:pPr>
              <a:buFontTx/>
              <a:buChar char="-"/>
            </a:pPr>
            <a:r>
              <a:rPr lang="pt-PT" b="1" baseline="0" dirty="0" smtClean="0"/>
              <a:t>Agilidade</a:t>
            </a:r>
            <a:r>
              <a:rPr lang="pt-PT" baseline="0" dirty="0" smtClean="0"/>
              <a:t> </a:t>
            </a:r>
          </a:p>
          <a:p>
            <a:pPr>
              <a:buFontTx/>
              <a:buNone/>
            </a:pPr>
            <a:r>
              <a:rPr lang="pt-PT" baseline="0" dirty="0" smtClean="0"/>
              <a:t>(no processo de desenvolvimento. P/ exemplo pelo facto do </a:t>
            </a:r>
            <a:r>
              <a:rPr lang="pt-PT" u="sng" baseline="0" dirty="0" smtClean="0"/>
              <a:t>hw virtual poder estar disponivel antes do hw final</a:t>
            </a:r>
            <a:r>
              <a:rPr lang="pt-PT" baseline="0" dirty="0" smtClean="0"/>
              <a:t> )</a:t>
            </a:r>
          </a:p>
          <a:p>
            <a:pPr>
              <a:buFontTx/>
              <a:buNone/>
            </a:pPr>
            <a:endParaRPr lang="pt-PT" baseline="0" dirty="0" smtClean="0"/>
          </a:p>
          <a:p>
            <a:pPr>
              <a:buFontTx/>
              <a:buChar char="-"/>
            </a:pPr>
            <a:r>
              <a:rPr lang="pt-PT" b="1" baseline="0" dirty="0" smtClean="0"/>
              <a:t>Flexibilidade</a:t>
            </a:r>
            <a:r>
              <a:rPr lang="pt-PT" baseline="0" dirty="0" smtClean="0"/>
              <a:t> </a:t>
            </a:r>
          </a:p>
          <a:p>
            <a:pPr>
              <a:buFontTx/>
              <a:buNone/>
            </a:pPr>
            <a:r>
              <a:rPr lang="pt-PT" baseline="0" dirty="0" smtClean="0"/>
              <a:t>(acente por exemplo nas </a:t>
            </a:r>
            <a:r>
              <a:rPr lang="pt-PT" u="sng" baseline="0" dirty="0" smtClean="0"/>
              <a:t>alterações de hw</a:t>
            </a:r>
            <a:r>
              <a:rPr lang="pt-PT" baseline="0" dirty="0" smtClean="0"/>
              <a:t>, podemos fazer as alterações que quisermos no hw virtual e obtemos o mesmo resultado que obteríamos no hw final sem termos de trocar cabos ou componentes do sistema)</a:t>
            </a:r>
          </a:p>
          <a:p>
            <a:pPr>
              <a:buFontTx/>
              <a:buNone/>
            </a:pPr>
            <a:r>
              <a:rPr lang="pt-PT" baseline="0" dirty="0" smtClean="0"/>
              <a:t> </a:t>
            </a:r>
            <a:endParaRPr lang="pt-PT" dirty="0" smtClean="0"/>
          </a:p>
          <a:p>
            <a:pPr>
              <a:buFontTx/>
              <a:buChar char="-"/>
            </a:pPr>
            <a:r>
              <a:rPr lang="pt-PT" dirty="0" smtClean="0"/>
              <a:t>Desenvolvimento </a:t>
            </a:r>
            <a:r>
              <a:rPr lang="pt-PT" b="1" dirty="0" smtClean="0"/>
              <a:t>prévio</a:t>
            </a:r>
            <a:r>
              <a:rPr lang="pt-PT" baseline="0" dirty="0" smtClean="0"/>
              <a:t> do sw/hw</a:t>
            </a:r>
          </a:p>
          <a:p>
            <a:pPr>
              <a:buFontTx/>
              <a:buChar char="-"/>
            </a:pPr>
            <a:endParaRPr lang="pt-PT" baseline="0" dirty="0" smtClean="0"/>
          </a:p>
          <a:p>
            <a:pPr>
              <a:buFontTx/>
              <a:buChar char="-"/>
            </a:pPr>
            <a:r>
              <a:rPr lang="pt-PT" baseline="0" dirty="0" smtClean="0"/>
              <a:t>Redução dos </a:t>
            </a:r>
            <a:r>
              <a:rPr lang="pt-PT" b="1" baseline="0" dirty="0" smtClean="0"/>
              <a:t>riscos</a:t>
            </a:r>
            <a:r>
              <a:rPr lang="pt-PT" baseline="0" dirty="0" smtClean="0"/>
              <a:t> e dos </a:t>
            </a:r>
            <a:r>
              <a:rPr lang="pt-PT" b="1" baseline="0" dirty="0" smtClean="0"/>
              <a:t>custos</a:t>
            </a:r>
            <a:r>
              <a:rPr lang="pt-PT" baseline="0" dirty="0" smtClean="0"/>
              <a:t> do projecto.</a:t>
            </a:r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Agora passo a palavra</a:t>
            </a:r>
            <a:r>
              <a:rPr lang="pt-PT" baseline="0" dirty="0" smtClean="0"/>
              <a:t> ao Carlos que irá falar da linguagem de modelação do Simics!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Não é uma linguagem de uso geral!</a:t>
            </a:r>
            <a:r>
              <a:rPr lang="pt-PT" sz="12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-&gt; Foi criada para ser uma linguagem de modelação e ser usada especificamente com o </a:t>
            </a:r>
            <a:r>
              <a:rPr lang="pt-PT" sz="1200" baseline="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Simics</a:t>
            </a:r>
            <a:r>
              <a:rPr lang="pt-PT" sz="12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Linguagem desenvolvida pela </a:t>
            </a:r>
            <a:r>
              <a:rPr lang="pt-PT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Virtutech</a:t>
            </a:r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para suportar a criação eficiente de modelos de dispositivos para desenvolvimento de software virtual</a:t>
            </a:r>
            <a:r>
              <a:rPr lang="pt-PT" sz="12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 consequentemente foi a adaptada a essas mesmas necessidades.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linguagem DML para ser simulada, é necessário ser primeiro pré-compilada para C e de seguida, é compilada para linguagem máquina por forma a ser eficiente na sua execução.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17</a:t>
            </a:fld>
            <a:endParaRPr lang="pt-P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Como já referi, DML</a:t>
            </a:r>
            <a:r>
              <a:rPr lang="pt-PT" baseline="0" dirty="0" smtClean="0"/>
              <a:t> é uma linguagem imperativa modular baseada em Objectos, </a:t>
            </a:r>
          </a:p>
          <a:p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Sistema modular bastante simples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-&gt; Cada modulo é um ficheiro que pode ser importado utilizando a directiva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import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                                                       em que cada objecto, contem os seus métodos e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parametros</a:t>
            </a:r>
            <a:endParaRPr lang="pt-PT" sz="1200" baseline="0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                                                       contem um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logger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interno que pode ser usado para um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debuging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simples do hardware simulado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aseline="0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			Os algoritmos de optimização usados pelo compilador, são uma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extenção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do ISO C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			  e as mesmas palavras reservadas no ISO/ANSI C estão também reservadas em DML, palavras como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if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, for,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int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,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float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, estão reservadas e não podem ser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delcaradas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	</a:t>
            </a:r>
          </a:p>
          <a:p>
            <a:pPr marL="2743200" marR="0" lvl="6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Comportamento do DML, é muito similar ao do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SystemC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, quem já trabalhou com </a:t>
            </a:r>
            <a:r>
              <a:rPr lang="pt-PT" sz="1200" baseline="0" dirty="0" err="1" smtClean="0">
                <a:solidFill>
                  <a:schemeClr val="tx1"/>
                </a:solidFill>
                <a:latin typeface="+mn-lt"/>
                <a:cs typeface="+mn-cs"/>
              </a:rPr>
              <a:t>SystemC</a:t>
            </a: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, não terá dificuldades em adaptar-se</a:t>
            </a:r>
          </a:p>
          <a:p>
            <a:pPr marL="2743200" marR="0" lvl="6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aseline="0" dirty="0" smtClean="0">
                <a:solidFill>
                  <a:schemeClr val="tx1"/>
                </a:solidFill>
                <a:latin typeface="+mn-lt"/>
                <a:cs typeface="+mn-cs"/>
              </a:rPr>
              <a:t>                            </a:t>
            </a:r>
            <a:endParaRPr lang="pt-PT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18</a:t>
            </a:fld>
            <a:endParaRPr lang="pt-P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   Offset -&gt; Para um </a:t>
            </a:r>
            <a:r>
              <a:rPr lang="pt-P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registro</a:t>
            </a:r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ser mapeado dentro de um banco de </a:t>
            </a:r>
            <a:r>
              <a:rPr lang="pt-P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registros</a:t>
            </a:r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é necessário na sua </a:t>
            </a:r>
            <a:r>
              <a:rPr lang="pt-PT" dirty="0" smtClean="0"/>
              <a:t>declaração.</a:t>
            </a:r>
            <a:r>
              <a:rPr lang="pt-PT" baseline="0" dirty="0" smtClean="0"/>
              <a:t> Indicar o nome, o seu tamanho que irá indicar quantos bytes tem e ainda o seu offset que indicará a sua posição no banco de </a:t>
            </a:r>
            <a:r>
              <a:rPr lang="pt-PT" baseline="0" dirty="0" err="1" smtClean="0"/>
              <a:t>registros</a:t>
            </a:r>
            <a:r>
              <a:rPr lang="pt-PT" baseline="0" dirty="0" smtClean="0"/>
              <a:t>. O tamanho dos </a:t>
            </a:r>
            <a:r>
              <a:rPr lang="pt-PT" baseline="0" dirty="0" err="1" smtClean="0"/>
              <a:t>resgistros</a:t>
            </a:r>
            <a:r>
              <a:rPr lang="pt-PT" baseline="0" dirty="0" smtClean="0"/>
              <a:t> está limitado a 8 bytes na versão 1.0 do DML</a:t>
            </a:r>
          </a:p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Metodo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read é o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método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acesso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à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leitura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 valor do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registro</a:t>
            </a:r>
            <a:endParaRPr lang="pt-PT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não tem argumentos de entrada, mas tem um argumento de </a:t>
            </a:r>
            <a:r>
              <a:rPr lang="pt-P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saida</a:t>
            </a:r>
            <a:endParaRPr lang="pt-PT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pt-PT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</a:t>
            </a:r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-&gt; Utilização do </a:t>
            </a:r>
            <a:r>
              <a:rPr lang="pt-P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logger</a:t>
            </a:r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interno do </a:t>
            </a:r>
            <a:r>
              <a:rPr lang="pt-P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simics</a:t>
            </a:r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que permite um </a:t>
            </a:r>
            <a:r>
              <a:rPr lang="pt-P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debugging</a:t>
            </a:r>
            <a:r>
              <a:rPr lang="pt-P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mais eficaz.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19</a:t>
            </a:fld>
            <a:endParaRPr lang="pt-P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Concluindo, o </a:t>
            </a:r>
            <a:r>
              <a:rPr lang="pt-PT" dirty="0" err="1" smtClean="0"/>
              <a:t>simics</a:t>
            </a:r>
            <a:r>
              <a:rPr lang="pt-PT" dirty="0" smtClean="0"/>
              <a:t> é uma solução para o problema</a:t>
            </a:r>
            <a:r>
              <a:rPr lang="pt-PT" baseline="0" dirty="0" smtClean="0"/>
              <a:t> do desenvolvimento de sistemas complexos, tanto ao nível do software como do hardware, com óptimas ferramentas que reduz a dificuldade de </a:t>
            </a:r>
            <a:r>
              <a:rPr lang="pt-PT" baseline="0" dirty="0" err="1" smtClean="0"/>
              <a:t>debugging</a:t>
            </a:r>
            <a:r>
              <a:rPr lang="pt-PT" baseline="0" dirty="0" smtClean="0"/>
              <a:t>, aumenta a produtividade e reduz os custos.</a:t>
            </a:r>
          </a:p>
          <a:p>
            <a:endParaRPr lang="pt-PT" baseline="0" dirty="0" smtClean="0"/>
          </a:p>
          <a:p>
            <a:r>
              <a:rPr lang="pt-PT" baseline="0" dirty="0" smtClean="0"/>
              <a:t>E numa situação engraçada, comparando com os dois cursos presentes nesta disciplina, podemos dar o exemplo de equipas de desenvolvimento de uma plataforma, em que os </a:t>
            </a:r>
            <a:r>
              <a:rPr lang="pt-PT" baseline="0" dirty="0" err="1" smtClean="0"/>
              <a:t>ET’s</a:t>
            </a:r>
            <a:r>
              <a:rPr lang="pt-PT" baseline="0" dirty="0" smtClean="0"/>
              <a:t> preocupam-se em desenvolver o hardware enquanto os </a:t>
            </a:r>
            <a:r>
              <a:rPr lang="pt-PT" baseline="0" dirty="0" err="1" smtClean="0"/>
              <a:t>CT’s</a:t>
            </a:r>
            <a:r>
              <a:rPr lang="pt-PT" baseline="0" dirty="0" smtClean="0"/>
              <a:t> em paralelo, desenvolvem o </a:t>
            </a:r>
            <a:r>
              <a:rPr lang="pt-PT" baseline="0" dirty="0" smtClean="0"/>
              <a:t>software, e no final junta-se tudo para a conclusão </a:t>
            </a:r>
            <a:r>
              <a:rPr lang="pt-PT" baseline="0" smtClean="0"/>
              <a:t>do projecto!</a:t>
            </a:r>
            <a:endParaRPr lang="pt-PT" baseline="0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20</a:t>
            </a:fld>
            <a:endParaRPr lang="pt-P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 pronto,</a:t>
            </a:r>
            <a:r>
              <a:rPr lang="pt-PT" baseline="0" dirty="0" smtClean="0"/>
              <a:t> com isto terminamos a apresentação dos nossos slides,</a:t>
            </a:r>
          </a:p>
          <a:p>
            <a:r>
              <a:rPr lang="pt-PT" baseline="0" dirty="0" smtClean="0"/>
              <a:t> o </a:t>
            </a:r>
            <a:r>
              <a:rPr lang="pt-PT" baseline="0" dirty="0" err="1" smtClean="0"/>
              <a:t>Simics</a:t>
            </a:r>
            <a:r>
              <a:rPr lang="pt-PT" baseline="0" dirty="0" smtClean="0"/>
              <a:t> encontra-se </a:t>
            </a:r>
            <a:r>
              <a:rPr lang="pt-PT" baseline="0" dirty="0" err="1" smtClean="0"/>
              <a:t>disponivel</a:t>
            </a:r>
            <a:r>
              <a:rPr lang="pt-PT" baseline="0" dirty="0" smtClean="0"/>
              <a:t> na </a:t>
            </a:r>
            <a:r>
              <a:rPr lang="pt-PT" baseline="0" dirty="0" err="1" smtClean="0"/>
              <a:t>webpage</a:t>
            </a:r>
            <a:r>
              <a:rPr lang="pt-PT" baseline="0" dirty="0" smtClean="0"/>
              <a:t> da </a:t>
            </a:r>
            <a:r>
              <a:rPr lang="pt-PT" baseline="0" dirty="0" err="1" smtClean="0"/>
              <a:t>Virtutech</a:t>
            </a:r>
            <a:endParaRPr lang="pt-PT" baseline="0" dirty="0" smtClean="0"/>
          </a:p>
          <a:p>
            <a:endParaRPr lang="pt-PT" baseline="0" dirty="0" smtClean="0"/>
          </a:p>
          <a:p>
            <a:r>
              <a:rPr lang="pt-PT" baseline="0" dirty="0" smtClean="0"/>
              <a:t>As licenças académicas são gratuitas por isso, quem tiver interesse, aproveite!</a:t>
            </a:r>
          </a:p>
          <a:p>
            <a:endParaRPr lang="pt-PT" baseline="0" dirty="0" smtClean="0"/>
          </a:p>
          <a:p>
            <a:r>
              <a:rPr lang="pt-PT" baseline="0" dirty="0" smtClean="0"/>
              <a:t>E agora de seguida, vou mostrar de uma forma breve e rápida, o </a:t>
            </a:r>
            <a:r>
              <a:rPr lang="pt-PT" baseline="0" dirty="0" err="1" smtClean="0"/>
              <a:t>Simics</a:t>
            </a:r>
            <a:r>
              <a:rPr lang="pt-PT" baseline="0" dirty="0" smtClean="0"/>
              <a:t> a correr!</a:t>
            </a:r>
          </a:p>
          <a:p>
            <a:endParaRPr lang="pt-PT" baseline="0" dirty="0" smtClean="0"/>
          </a:p>
          <a:p>
            <a:r>
              <a:rPr lang="pt-PT" baseline="0" dirty="0" smtClean="0"/>
              <a:t>Arquitectura -&gt; </a:t>
            </a:r>
            <a:r>
              <a:rPr lang="pt-PT" baseline="0" dirty="0" err="1" smtClean="0"/>
              <a:t>AMD-Hammer</a:t>
            </a:r>
            <a:r>
              <a:rPr lang="pt-PT" baseline="0" dirty="0" smtClean="0"/>
              <a:t> 64 bits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21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O</a:t>
            </a:r>
            <a:r>
              <a:rPr lang="pt-PT" baseline="0" dirty="0" smtClean="0"/>
              <a:t> trabalho vai ser apresentado em duas partes.</a:t>
            </a:r>
          </a:p>
          <a:p>
            <a:endParaRPr lang="pt-PT" baseline="0" dirty="0" smtClean="0"/>
          </a:p>
          <a:p>
            <a:r>
              <a:rPr lang="pt-PT" baseline="0" dirty="0" smtClean="0"/>
              <a:t>-Numa primeira parte iremos especificar o que é Simics bem como algumas funcionalidades e benefícios da sua utilização</a:t>
            </a:r>
          </a:p>
          <a:p>
            <a:endParaRPr lang="pt-PT" baseline="0" dirty="0" smtClean="0"/>
          </a:p>
          <a:p>
            <a:r>
              <a:rPr lang="pt-PT" baseline="0" dirty="0" smtClean="0"/>
              <a:t>-Numa segunda parte iremos falar de DML (Devica Modeling Language)  e fazer uma pequena demonstração do funcionamento da ferramenta (SIMICS).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baseline="0" dirty="0" smtClean="0"/>
              <a:t>Actualmente verifica-se uma </a:t>
            </a:r>
            <a:r>
              <a:rPr lang="pt-PT" b="1" baseline="0" dirty="0" smtClean="0"/>
              <a:t>evolução exponencial da complexidade </a:t>
            </a:r>
            <a:r>
              <a:rPr lang="pt-PT" baseline="0" dirty="0" smtClean="0"/>
              <a:t>dos sistemas electrónicos, </a:t>
            </a:r>
          </a:p>
          <a:p>
            <a:endParaRPr lang="pt-PT" baseline="0" dirty="0" smtClean="0"/>
          </a:p>
          <a:p>
            <a:r>
              <a:rPr lang="pt-PT" baseline="0" dirty="0" smtClean="0"/>
              <a:t>facto que torna o </a:t>
            </a:r>
            <a:r>
              <a:rPr lang="pt-PT" b="1" baseline="0" dirty="0" smtClean="0"/>
              <a:t>hardware principal foco</a:t>
            </a:r>
            <a:r>
              <a:rPr lang="pt-PT" baseline="0" dirty="0" smtClean="0"/>
              <a:t> no processo de desenvolvimento de sistemas </a:t>
            </a:r>
          </a:p>
          <a:p>
            <a:endParaRPr lang="pt-PT" baseline="0" dirty="0" smtClean="0"/>
          </a:p>
          <a:p>
            <a:r>
              <a:rPr lang="pt-PT" baseline="0" dirty="0" smtClean="0"/>
              <a:t>Surge então a necessidade de adopção de </a:t>
            </a:r>
            <a:r>
              <a:rPr lang="pt-PT" b="1" baseline="0" dirty="0" smtClean="0"/>
              <a:t>técnicas de debugging mais eficientes e económicas.</a:t>
            </a:r>
          </a:p>
          <a:p>
            <a:endParaRPr lang="pt-PT" baseline="0" dirty="0" smtClean="0"/>
          </a:p>
          <a:p>
            <a:r>
              <a:rPr lang="pt-PT" baseline="0" dirty="0" smtClean="0"/>
              <a:t>Quando falamos em hardware como foco do processo de desenvolvimento temos de ter em consideração que o sw desenvolvido tem de ser testado num sistema que </a:t>
            </a:r>
            <a:r>
              <a:rPr lang="pt-PT" b="1" baseline="0" dirty="0" smtClean="0"/>
              <a:t>coincida com o sistema fina</a:t>
            </a:r>
            <a:r>
              <a:rPr lang="pt-PT" baseline="0" dirty="0" smtClean="0"/>
              <a:t>l a q se destina. </a:t>
            </a:r>
          </a:p>
          <a:p>
            <a:endParaRPr lang="pt-PT" baseline="0" dirty="0" smtClean="0"/>
          </a:p>
          <a:p>
            <a:r>
              <a:rPr lang="pt-PT" baseline="0" dirty="0" smtClean="0"/>
              <a:t>No entanto, defrontamo-nos de imediato com algumas </a:t>
            </a:r>
            <a:r>
              <a:rPr lang="pt-PT" b="1" baseline="0" dirty="0" smtClean="0"/>
              <a:t>limitações</a:t>
            </a:r>
            <a:r>
              <a:rPr lang="pt-PT" baseline="0" dirty="0" smtClean="0"/>
              <a:t>, entre as quais:</a:t>
            </a:r>
          </a:p>
          <a:p>
            <a:endParaRPr lang="pt-PT" baseline="0" dirty="0" smtClean="0"/>
          </a:p>
          <a:p>
            <a:pPr>
              <a:buFontTx/>
              <a:buChar char="-"/>
            </a:pPr>
            <a:r>
              <a:rPr lang="pt-PT" baseline="0" dirty="0" smtClean="0"/>
              <a:t>O facto do hw final poder estar a meses do seu lançamento</a:t>
            </a:r>
          </a:p>
          <a:p>
            <a:pPr>
              <a:buFontTx/>
              <a:buNone/>
            </a:pPr>
            <a:r>
              <a:rPr lang="pt-PT" baseline="0" dirty="0" smtClean="0"/>
              <a:t>- O facto de existir dificuldade na detecção de bugs de hardware.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b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pt-PT" sz="1200" b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solução que apresentamos passa pela </a:t>
            </a:r>
            <a:r>
              <a:rPr lang="pt-PT" sz="1200" b="1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utilização de um sistema virtual</a:t>
            </a:r>
            <a:r>
              <a:rPr lang="pt-PT" sz="1200" b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SIMICS, que vai permitir emular o hardware e desenvolver o sofware sobre esta plataforma a menor custo.</a:t>
            </a:r>
          </a:p>
          <a:p>
            <a:endParaRPr lang="pt-PT" sz="1200" b="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Simics não é igual ao VirtualBox ou VMWare!!! -&gt; </a:t>
            </a:r>
            <a:r>
              <a:rPr lang="pt-PT" sz="1200" b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VMWare e VirtualBox simula um sistema especifico, Simics simula a</a:t>
            </a:r>
            <a:r>
              <a:rPr lang="pt-PT" sz="1200" b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máquina</a:t>
            </a:r>
            <a:r>
              <a:rPr lang="pt-PT" sz="1200" b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que criamos que,</a:t>
            </a:r>
            <a:r>
              <a:rPr lang="pt-PT" sz="1200" b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como vamos ver mais a frente, pode ser constituída simplesmente por um CPU e uma RAM ou por </a:t>
            </a:r>
            <a:r>
              <a:rPr lang="pt-PT" sz="1200" b="1" dirty="0" smtClean="0">
                <a:solidFill>
                  <a:schemeClr val="bg1"/>
                </a:solidFill>
              </a:rPr>
              <a:t> </a:t>
            </a:r>
            <a:r>
              <a:rPr lang="pt-PT" sz="1200" b="0" dirty="0" smtClean="0">
                <a:solidFill>
                  <a:schemeClr val="bg1"/>
                </a:solidFill>
              </a:rPr>
              <a:t>a uma rede complexa de computadores e sistemas.</a:t>
            </a:r>
          </a:p>
          <a:p>
            <a:endParaRPr lang="pt-PT" sz="1200" b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1200" b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 simics cria</a:t>
            </a:r>
            <a:r>
              <a:rPr lang="pt-PT" sz="1200" b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uma versão virtual do hardware final o que torna possível visualizar os efeitos das acções despoletadas pelo software na máquina a que se destina. (os efeitos na máquina virtual são similares aos da máquina final).</a:t>
            </a:r>
          </a:p>
          <a:p>
            <a:endParaRPr lang="pt-PT" sz="1200" b="0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1200" b="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PT" sz="1200" b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O Simics apresenta 5</a:t>
            </a:r>
            <a:r>
              <a:rPr lang="pt-PT" baseline="0" dirty="0" smtClean="0"/>
              <a:t> produtos com características e funções específicas:</a:t>
            </a:r>
          </a:p>
          <a:p>
            <a:endParaRPr lang="pt-PT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i="1" dirty="0" smtClean="0">
                <a:solidFill>
                  <a:srgbClr val="FFC000"/>
                </a:solidFill>
              </a:rPr>
              <a:t>Simics Hindsight</a:t>
            </a:r>
          </a:p>
          <a:p>
            <a:endParaRPr lang="pt-PT" dirty="0" smtClean="0"/>
          </a:p>
          <a:p>
            <a:r>
              <a:rPr lang="pt-PT" dirty="0" smtClean="0"/>
              <a:t>É usado no desenvolvimento e</a:t>
            </a:r>
            <a:r>
              <a:rPr lang="pt-PT" baseline="0" dirty="0" smtClean="0"/>
              <a:t> teste do software e permite visualizar o estado dos registos do processador e dos dispositivos (o estado do sistema em geral).</a:t>
            </a:r>
          </a:p>
          <a:p>
            <a:endParaRPr lang="pt-PT" baseline="0" dirty="0" smtClean="0"/>
          </a:p>
          <a:p>
            <a:r>
              <a:rPr lang="pt-PT" baseline="0" dirty="0" smtClean="0"/>
              <a:t>É determinístico (o que significa que permite prever o estado do sistema) e com execução e debug reversíveis.</a:t>
            </a:r>
          </a:p>
          <a:p>
            <a:endParaRPr lang="pt-PT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aseline="0" dirty="0" smtClean="0"/>
              <a:t> </a:t>
            </a:r>
            <a:r>
              <a:rPr lang="pt-PT" sz="1200" b="1" i="1" dirty="0" smtClean="0">
                <a:solidFill>
                  <a:srgbClr val="FFC000"/>
                </a:solidFill>
              </a:rPr>
              <a:t>Simics Model Builder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i="1" dirty="0" smtClean="0">
              <a:solidFill>
                <a:srgbClr val="FFC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0" i="0" baseline="0" dirty="0" smtClean="0">
                <a:solidFill>
                  <a:srgbClr val="FFC000"/>
                </a:solidFill>
              </a:rPr>
              <a:t>Permite definir os modelos dos dispositivos e as configurações da máquina.</a:t>
            </a:r>
            <a:endParaRPr lang="pt-PT" sz="1200" b="0" i="0" dirty="0" smtClean="0">
              <a:solidFill>
                <a:srgbClr val="FFC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i="1" dirty="0" smtClean="0">
              <a:solidFill>
                <a:srgbClr val="FFC000"/>
              </a:solidFill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b="1" i="1" dirty="0" smtClean="0">
                <a:solidFill>
                  <a:srgbClr val="FFC000"/>
                </a:solidFill>
              </a:rPr>
              <a:t>Simics Ethernet Networking</a:t>
            </a:r>
          </a:p>
          <a:p>
            <a:r>
              <a:rPr lang="pt-PT" sz="1200" b="0" i="0" dirty="0" smtClean="0">
                <a:solidFill>
                  <a:srgbClr val="FFC000"/>
                </a:solidFill>
              </a:rPr>
              <a:t>Permite</a:t>
            </a:r>
            <a:r>
              <a:rPr lang="pt-PT" sz="1200" b="0" i="0" baseline="0" dirty="0" smtClean="0">
                <a:solidFill>
                  <a:srgbClr val="FFC000"/>
                </a:solidFill>
              </a:rPr>
              <a:t> conectar os sistemas virtuais entre si e/ou a uma rede física.</a:t>
            </a:r>
          </a:p>
          <a:p>
            <a:endParaRPr lang="pt-PT" sz="1200" b="0" i="0" baseline="0" dirty="0" smtClean="0">
              <a:solidFill>
                <a:srgbClr val="FFC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i="1" dirty="0" smtClean="0">
                <a:solidFill>
                  <a:srgbClr val="FFC000"/>
                </a:solidFill>
              </a:rPr>
              <a:t>Simics Accelerator</a:t>
            </a:r>
          </a:p>
          <a:p>
            <a:r>
              <a:rPr lang="pt-PT" sz="1200" b="0" i="0" dirty="0" smtClean="0">
                <a:solidFill>
                  <a:srgbClr val="FFC000"/>
                </a:solidFill>
              </a:rPr>
              <a:t>Permite criar sistemas complexos e simula-los </a:t>
            </a:r>
            <a:r>
              <a:rPr lang="pt-PT" sz="1200" b="0" i="0" baseline="0" dirty="0" smtClean="0">
                <a:solidFill>
                  <a:srgbClr val="FFC000"/>
                </a:solidFill>
              </a:rPr>
              <a:t>com velocidades bastante consideráveis.</a:t>
            </a:r>
          </a:p>
          <a:p>
            <a:endParaRPr lang="pt-PT" sz="1200" b="0" i="0" baseline="0" dirty="0" smtClean="0">
              <a:solidFill>
                <a:srgbClr val="FFC000"/>
              </a:solidFill>
            </a:endParaRPr>
          </a:p>
          <a:p>
            <a:endParaRPr lang="pt-PT" sz="1200" b="0" i="0" dirty="0" smtClean="0">
              <a:solidFill>
                <a:srgbClr val="FFC00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i="1" dirty="0" smtClean="0">
                <a:solidFill>
                  <a:srgbClr val="FFC000"/>
                </a:solidFill>
              </a:rPr>
              <a:t>Simics Virtual Platform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i="1" dirty="0" smtClean="0">
              <a:solidFill>
                <a:srgbClr val="FFC000"/>
              </a:solidFill>
            </a:endParaRPr>
          </a:p>
          <a:p>
            <a:r>
              <a:rPr lang="pt-PT" sz="1200" b="0" i="0" baseline="0" dirty="0" smtClean="0">
                <a:solidFill>
                  <a:srgbClr val="FFC000"/>
                </a:solidFill>
              </a:rPr>
              <a:t>Traduz a própria plataforma virtual de simulação que pode </a:t>
            </a:r>
            <a:r>
              <a:rPr lang="pt-PT" sz="1200" b="1" i="0" baseline="0" dirty="0" smtClean="0">
                <a:solidFill>
                  <a:srgbClr val="FFC000"/>
                </a:solidFill>
              </a:rPr>
              <a:t>ser simples ou complexa</a:t>
            </a:r>
            <a:r>
              <a:rPr lang="pt-PT" sz="1200" b="0" i="0" baseline="0" dirty="0" smtClean="0">
                <a:solidFill>
                  <a:srgbClr val="FFC000"/>
                </a:solidFill>
              </a:rPr>
              <a:t> conforme o sistema que queremos contruir.</a:t>
            </a:r>
          </a:p>
          <a:p>
            <a:endParaRPr lang="pt-PT" sz="1200" b="0" i="0" baseline="0" dirty="0" smtClean="0">
              <a:solidFill>
                <a:srgbClr val="FFC000"/>
              </a:solidFill>
            </a:endParaRPr>
          </a:p>
          <a:p>
            <a:r>
              <a:rPr lang="pt-PT" sz="1200" b="0" i="0" baseline="0" dirty="0" smtClean="0">
                <a:solidFill>
                  <a:srgbClr val="FFC000"/>
                </a:solidFill>
              </a:rPr>
              <a:t>O sistema físico final, como foi dito anteriormente, pode conter desde um simples CPU e uma RAM a uma rede complexa de computadores e sistemas. </a:t>
            </a:r>
            <a:endParaRPr lang="pt-PT" baseline="0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0" dirty="0" smtClean="0"/>
              <a:t>Relativamente</a:t>
            </a:r>
            <a:r>
              <a:rPr lang="pt-PT" b="0" baseline="0" dirty="0" smtClean="0"/>
              <a:t> a sistemas operativos, O SIMICS suporta uma grande variedade pelo que colocámos apenas alguns como exemplo (Linux,VXWorks,Windows,Solaris e os BSD’S)</a:t>
            </a:r>
            <a:endParaRPr lang="pt-PT" b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 err="1" smtClean="0"/>
              <a:t>Blowfish</a:t>
            </a:r>
            <a:r>
              <a:rPr lang="pt-PT" b="1" dirty="0" smtClean="0"/>
              <a:t> -&gt; OpenBSD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 err="1" smtClean="0"/>
              <a:t>Diabito</a:t>
            </a:r>
            <a:r>
              <a:rPr lang="pt-PT" b="1" dirty="0" smtClean="0"/>
              <a:t> -&gt; </a:t>
            </a:r>
            <a:r>
              <a:rPr lang="pt-PT" b="1" dirty="0" err="1" smtClean="0"/>
              <a:t>FreeBSD</a:t>
            </a:r>
            <a:endParaRPr lang="pt-PT" b="1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0" dirty="0" smtClean="0"/>
              <a:t>De</a:t>
            </a:r>
            <a:r>
              <a:rPr lang="pt-PT" b="0" baseline="0" dirty="0" smtClean="0"/>
              <a:t> seguida apresentamos algumas simulações possíveis do SIMICS.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0" baseline="0" dirty="0" smtClean="0"/>
              <a:t>È possivel simular o funcionamento de motherboards, processadores (single, dual, quad, N core) , sistemas heterogénios, Soc’s ou Inter-System Comunications (USB, Firewire, Serial, SATA, etc).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="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0" baseline="0" dirty="0" smtClean="0"/>
              <a:t>Na imagem apresentamos o exemplo real da arquitectura de um telefone de video-conferencia (</a:t>
            </a:r>
            <a:r>
              <a:rPr lang="pt-PT" b="1" dirty="0" smtClean="0"/>
              <a:t>Polycom IP7000</a:t>
            </a:r>
            <a:r>
              <a:rPr lang="pt-PT" b="0" dirty="0" smtClean="0"/>
              <a:t>)</a:t>
            </a:r>
            <a:r>
              <a:rPr lang="pt-PT" b="0" baseline="0" dirty="0" smtClean="0"/>
              <a:t> que pode também representar uma possível simulação do SIMICS. </a:t>
            </a:r>
            <a:endParaRPr lang="pt-PT" b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D2A4A7-6244-427D-A295-DB9EB790033F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Rectângulo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ângulo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2" name="Rectângulo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11" name="Rectângulo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ângulo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ângulo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A272654-5221-48D1-B1A7-1E87AFFB0978}" type="datetimeFigureOut">
              <a:rPr lang="pt-PT" smtClean="0"/>
              <a:pPr/>
              <a:t>04-12-2008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6631E2A-2459-4C96-A6F7-C3EDF8A866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rtutech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28728" y="1357298"/>
            <a:ext cx="2500330" cy="714380"/>
          </a:xfrm>
        </p:spPr>
        <p:txBody>
          <a:bodyPr>
            <a:noAutofit/>
          </a:bodyPr>
          <a:lstStyle/>
          <a:p>
            <a:r>
              <a:rPr lang="pt-PT" sz="6000" dirty="0" err="1" smtClean="0"/>
              <a:t>Simics</a:t>
            </a:r>
            <a:endParaRPr lang="pt-PT" sz="6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28728" y="2214554"/>
            <a:ext cx="3814762" cy="328044"/>
          </a:xfrm>
        </p:spPr>
        <p:txBody>
          <a:bodyPr>
            <a:noAutofit/>
          </a:bodyPr>
          <a:lstStyle/>
          <a:p>
            <a:r>
              <a:rPr lang="pt-PT" sz="2400" dirty="0" err="1" smtClean="0">
                <a:latin typeface="Arial" pitchFamily="34" charset="0"/>
                <a:cs typeface="Arial" pitchFamily="34" charset="0"/>
              </a:rPr>
              <a:t>Developed</a:t>
            </a:r>
            <a:r>
              <a:rPr lang="pt-PT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PT" sz="2400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pt-PT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PT" sz="2400" dirty="0" err="1" smtClean="0">
                <a:latin typeface="Arial" pitchFamily="34" charset="0"/>
                <a:cs typeface="Arial" pitchFamily="34" charset="0"/>
              </a:rPr>
              <a:t>Virtutech</a:t>
            </a:r>
            <a:endParaRPr lang="pt-PT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3929066"/>
            <a:ext cx="27622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latin typeface="Arial" pitchFamily="34" charset="0"/>
                <a:cs typeface="Arial" pitchFamily="34" charset="0"/>
              </a:rPr>
              <a:t>Apresentação feita por:</a:t>
            </a:r>
          </a:p>
          <a:p>
            <a:r>
              <a:rPr lang="pt-PT" dirty="0" smtClean="0">
                <a:latin typeface="Arial" pitchFamily="34" charset="0"/>
                <a:cs typeface="Arial" pitchFamily="34" charset="0"/>
              </a:rPr>
              <a:t>Carlos Ferreira</a:t>
            </a:r>
          </a:p>
          <a:p>
            <a:r>
              <a:rPr lang="pt-PT" dirty="0" smtClean="0">
                <a:latin typeface="Arial" pitchFamily="34" charset="0"/>
                <a:cs typeface="Arial" pitchFamily="34" charset="0"/>
              </a:rPr>
              <a:t>Inês Ramos</a:t>
            </a:r>
            <a:endParaRPr lang="pt-PT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Simics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214282" y="1714488"/>
            <a:ext cx="4500594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67"/>
              </a:spcAft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Exemplos de simulação</a:t>
            </a:r>
          </a:p>
          <a:p>
            <a:pPr>
              <a:spcAft>
                <a:spcPts val="567"/>
              </a:spcAft>
              <a:buFont typeface="Arial" pitchFamily="34" charset="0"/>
              <a:buChar char="•"/>
            </a:pP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MotherBoards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567"/>
              </a:spcAft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Processadores </a:t>
            </a:r>
          </a:p>
          <a:p>
            <a:pPr>
              <a:spcAft>
                <a:spcPts val="567"/>
              </a:spcAft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(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single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/dual/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quad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/N core)</a:t>
            </a:r>
          </a:p>
          <a:p>
            <a:pPr>
              <a:spcAft>
                <a:spcPts val="567"/>
              </a:spcAft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Sistemas heterogéneos</a:t>
            </a:r>
          </a:p>
          <a:p>
            <a:pPr>
              <a:spcAft>
                <a:spcPts val="567"/>
              </a:spcAft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SoC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Chip)</a:t>
            </a:r>
          </a:p>
          <a:p>
            <a:pPr>
              <a:spcAft>
                <a:spcPts val="567"/>
              </a:spcAft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Inter-System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Communications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567"/>
              </a:spcAft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(USB,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FireWire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Serial, SATA,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etc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143248"/>
            <a:ext cx="4220674" cy="356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virtute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Benefícios</a:t>
            </a:r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214282" y="1714488"/>
            <a:ext cx="8643998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567"/>
              </a:spcAft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Função: Desenvolvimento de plataformas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Possibilidade de visualizar o estado dos registos do 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processador/dispositivos durante o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debug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Permite determinar onde ocorrem os erros (software ou hardware).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 hardware virtual corre o mesmo software binário que o sistema físico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final.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929066"/>
            <a:ext cx="3218206" cy="271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500438"/>
            <a:ext cx="32861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virtute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Benefícios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214282" y="1714488"/>
            <a:ext cx="8658139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567"/>
              </a:spcAft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Função: Desenvolvimento de aplicações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Escalabilidade 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 debug é feito tomando o sistema como um todo.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Possibilidade de restauro do estado actual do processador/dispositivos.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Permite gerar interrupções.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Profiling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do código.</a:t>
            </a:r>
          </a:p>
          <a:p>
            <a:pPr marL="0" lvl="1">
              <a:buFont typeface="Arial" pitchFamily="34" charset="0"/>
              <a:buChar char="•"/>
            </a:pP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500438"/>
            <a:ext cx="4029072" cy="3125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857628"/>
            <a:ext cx="3167063" cy="271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virtute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Benefícios</a:t>
            </a:r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214282" y="1714488"/>
            <a:ext cx="8658139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567"/>
              </a:spcAft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Função: Integração e teste do sistema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Tarefas realizadas em paralelo (“Incremental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integration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”)</a:t>
            </a:r>
          </a:p>
          <a:p>
            <a:pPr marL="0" lvl="1"/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Problemas identificados mais rapidamente com resolução mais fácil e 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menos custosa.</a:t>
            </a:r>
          </a:p>
          <a:p>
            <a:pPr marL="0" lvl="1"/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Integração e testes contínuos identificam problemas mais cedo</a:t>
            </a:r>
          </a:p>
          <a:p>
            <a:pPr marL="0" lvl="1">
              <a:buFont typeface="Arial" pitchFamily="34" charset="0"/>
              <a:buChar char="•"/>
            </a:pP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Quando é detectado um bug, o estado de uma dada simulação pode ser 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“empacotado” e enviado por email a engenheiros de software para 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futuras correcções .</a:t>
            </a:r>
          </a:p>
        </p:txBody>
      </p:sp>
      <p:pic>
        <p:nvPicPr>
          <p:cNvPr id="5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Benefícios</a:t>
            </a:r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0" y="2214554"/>
            <a:ext cx="8658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rbel" pitchFamily="34" charset="0"/>
              <a:buChar char="–"/>
            </a:pPr>
            <a:endParaRPr lang="pt-PT" sz="2000" dirty="0" smtClean="0">
              <a:solidFill>
                <a:schemeClr val="bg1"/>
              </a:solidFill>
            </a:endParaRPr>
          </a:p>
          <a:p>
            <a:endParaRPr lang="pt-PT" sz="2000" dirty="0">
              <a:solidFill>
                <a:schemeClr val="bg1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14282" y="1714488"/>
            <a:ext cx="865813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567"/>
              </a:spcAft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Função: Gestão do projecto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Paralelização das fases de desenvolvimento 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pt-PT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(redução do tempo das actividades críticas e do tempo total do projecto)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Defeitos descobertos/solucionados mais cedo.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Maior quantidade de defeitos descobertos 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pt-PT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(melhor qualidade do produto final).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Redução dos custos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Redução do tempo de desenvolvimento e minimização do uso de</a:t>
            </a:r>
          </a:p>
          <a:p>
            <a:pPr marL="0" lvl="1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hardware.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643446"/>
            <a:ext cx="2157405" cy="196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virtute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Benefícios 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500034" y="1928802"/>
            <a:ext cx="2836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Benefícios gerais:</a:t>
            </a:r>
            <a:endParaRPr lang="pt-PT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14282" y="2357430"/>
            <a:ext cx="865813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Agilidade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Flexibilidade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Desenvolvimento prévio do software/hardware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Redução de riscos no projecto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Redução dos custos do projecto</a:t>
            </a:r>
          </a:p>
        </p:txBody>
      </p:sp>
      <p:pic>
        <p:nvPicPr>
          <p:cNvPr id="7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28662" y="1000108"/>
            <a:ext cx="7143800" cy="1928826"/>
          </a:xfrm>
        </p:spPr>
        <p:txBody>
          <a:bodyPr>
            <a:noAutofit/>
          </a:bodyPr>
          <a:lstStyle/>
          <a:p>
            <a:r>
              <a:rPr lang="pt-PT" sz="6000" dirty="0" err="1" smtClean="0"/>
              <a:t>Device</a:t>
            </a:r>
            <a:r>
              <a:rPr lang="pt-PT" sz="6000" dirty="0" smtClean="0"/>
              <a:t> </a:t>
            </a:r>
            <a:r>
              <a:rPr lang="pt-PT" sz="6000" dirty="0" err="1" smtClean="0"/>
              <a:t>Modeling</a:t>
            </a:r>
            <a:r>
              <a:rPr lang="pt-PT" sz="6000" dirty="0" smtClean="0"/>
              <a:t> </a:t>
            </a:r>
            <a:r>
              <a:rPr lang="pt-PT" sz="6000" dirty="0" err="1" smtClean="0"/>
              <a:t>Language</a:t>
            </a:r>
            <a:r>
              <a:rPr lang="pt-PT" sz="6000" dirty="0" smtClean="0"/>
              <a:t> (DML)</a:t>
            </a:r>
            <a:endParaRPr lang="pt-PT" sz="6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00100" y="2928934"/>
            <a:ext cx="3814762" cy="328044"/>
          </a:xfrm>
        </p:spPr>
        <p:txBody>
          <a:bodyPr>
            <a:noAutofit/>
          </a:bodyPr>
          <a:lstStyle/>
          <a:p>
            <a:r>
              <a:rPr lang="pt-PT" sz="2400" dirty="0" smtClean="0">
                <a:latin typeface="Arial" pitchFamily="34" charset="0"/>
                <a:cs typeface="Arial" pitchFamily="34" charset="0"/>
              </a:rPr>
              <a:t>2º Parte</a:t>
            </a:r>
            <a:endParaRPr lang="pt-PT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6643734" cy="1252728"/>
          </a:xfrm>
        </p:spPr>
        <p:txBody>
          <a:bodyPr>
            <a:normAutofit fontScale="90000"/>
          </a:bodyPr>
          <a:lstStyle/>
          <a:p>
            <a:r>
              <a:rPr lang="pt-PT" dirty="0" err="1" smtClean="0"/>
              <a:t>Device</a:t>
            </a:r>
            <a:r>
              <a:rPr lang="pt-PT" dirty="0" smtClean="0"/>
              <a:t> </a:t>
            </a:r>
            <a:r>
              <a:rPr lang="pt-PT" dirty="0" err="1" smtClean="0"/>
              <a:t>Modeling</a:t>
            </a:r>
            <a:r>
              <a:rPr lang="pt-PT" dirty="0" smtClean="0"/>
              <a:t> </a:t>
            </a:r>
            <a:r>
              <a:rPr lang="pt-PT" dirty="0" err="1" smtClean="0"/>
              <a:t>Language</a:t>
            </a:r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85720" y="1785926"/>
            <a:ext cx="850112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Linguagem usada para modelar Hardware de forma Eficiente</a:t>
            </a:r>
          </a:p>
          <a:p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567"/>
              </a:spcAft>
            </a:pP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Características Principais:</a:t>
            </a:r>
          </a:p>
          <a:p>
            <a:pPr>
              <a:spcAft>
                <a:spcPts val="567"/>
              </a:spcAft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Não é uma linguagem de uso geral!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Possui uma sintaxe expressiva adaptada ás necessidades da 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programação do modelo de dispositivos.</a:t>
            </a:r>
          </a:p>
          <a:p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Linguagem Modelar baseada em Objectos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É mais compacta.</a:t>
            </a:r>
          </a:p>
          <a:p>
            <a:pPr>
              <a:buFont typeface="Arial" pitchFamily="34" charset="0"/>
              <a:buChar char="•"/>
            </a:pP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 compilador converte o código DML em código C que será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posteriormente compilado para código máquina.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Providencía maior rapidez durante a simulação.</a:t>
            </a:r>
          </a:p>
          <a:p>
            <a:endParaRPr lang="pt-PT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5000660" cy="1252728"/>
          </a:xfrm>
        </p:spPr>
        <p:txBody>
          <a:bodyPr>
            <a:normAutofit/>
          </a:bodyPr>
          <a:lstStyle/>
          <a:p>
            <a:r>
              <a:rPr lang="pt-PT" dirty="0" smtClean="0"/>
              <a:t>DML</a:t>
            </a:r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285720" y="1785926"/>
            <a:ext cx="8501122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67"/>
              </a:spcAft>
            </a:pP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Características Especificas: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Linguagem Imperativa, Declarativa, Orientada por Objectos</a:t>
            </a:r>
          </a:p>
          <a:p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Objectos contêm Métodos e Parâmetros     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pt-PT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objectos → dispositivos, registos, memórias, </a:t>
            </a:r>
            <a:r>
              <a:rPr lang="pt-PT" dirty="0" err="1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etc</a:t>
            </a:r>
            <a:endParaRPr lang="pt-PT" dirty="0" smtClean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Contém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Logger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interno</a:t>
            </a:r>
          </a:p>
          <a:p>
            <a:pPr>
              <a:buFont typeface="Arial" pitchFamily="34" charset="0"/>
              <a:buChar char="•"/>
            </a:pP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 parte algorítmica é uma extensão do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subset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do ISO C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Palavras reservadas do ISO/ANSI C estão reservadas em DML</a:t>
            </a:r>
          </a:p>
          <a:p>
            <a:r>
              <a:rPr lang="pt-PT" sz="20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pt-PT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pt-PT" dirty="0" err="1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int</a:t>
            </a:r>
            <a:r>
              <a:rPr lang="pt-PT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dirty="0" err="1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float</a:t>
            </a:r>
            <a:r>
              <a:rPr lang="pt-PT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dirty="0" err="1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etc</a:t>
            </a:r>
            <a:r>
              <a:rPr lang="pt-PT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endParaRPr lang="pt-PT" dirty="0" smtClean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Comportamento do DML similar com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SystemC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pt-PT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6643734" cy="1252728"/>
          </a:xfrm>
        </p:spPr>
        <p:txBody>
          <a:bodyPr>
            <a:normAutofit/>
          </a:bodyPr>
          <a:lstStyle/>
          <a:p>
            <a:r>
              <a:rPr lang="pt-PT" dirty="0" smtClean="0"/>
              <a:t>DML - Exemplo</a:t>
            </a:r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142844" y="2285992"/>
            <a:ext cx="34290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solidFill>
                  <a:schemeClr val="accent2"/>
                </a:solidFill>
              </a:rPr>
              <a:t>// A </a:t>
            </a:r>
            <a:r>
              <a:rPr lang="pt-PT" sz="2000" dirty="0" err="1" smtClean="0">
                <a:solidFill>
                  <a:schemeClr val="accent2"/>
                </a:solidFill>
              </a:rPr>
              <a:t>very</a:t>
            </a:r>
            <a:r>
              <a:rPr lang="pt-PT" sz="2000" dirty="0" smtClean="0">
                <a:solidFill>
                  <a:schemeClr val="accent2"/>
                </a:solidFill>
              </a:rPr>
              <a:t> </a:t>
            </a:r>
            <a:r>
              <a:rPr lang="pt-PT" sz="2000" dirty="0" err="1" smtClean="0">
                <a:solidFill>
                  <a:schemeClr val="accent2"/>
                </a:solidFill>
              </a:rPr>
              <a:t>simple</a:t>
            </a:r>
            <a:r>
              <a:rPr lang="pt-PT" sz="2000" dirty="0" smtClean="0">
                <a:solidFill>
                  <a:schemeClr val="accent2"/>
                </a:solidFill>
              </a:rPr>
              <a:t> </a:t>
            </a:r>
            <a:r>
              <a:rPr lang="pt-PT" sz="2000" dirty="0" err="1" smtClean="0">
                <a:solidFill>
                  <a:schemeClr val="accent2"/>
                </a:solidFill>
              </a:rPr>
              <a:t>device</a:t>
            </a:r>
            <a:endParaRPr lang="pt-PT" sz="2000" dirty="0" smtClean="0">
              <a:solidFill>
                <a:schemeClr val="accent2"/>
              </a:solidFill>
            </a:endParaRPr>
          </a:p>
          <a:p>
            <a:r>
              <a:rPr lang="pt-PT" sz="2000" dirty="0" err="1" smtClean="0">
                <a:solidFill>
                  <a:schemeClr val="bg1"/>
                </a:solidFill>
              </a:rPr>
              <a:t>dml</a:t>
            </a:r>
            <a:r>
              <a:rPr lang="pt-PT" sz="2000" dirty="0" smtClean="0">
                <a:solidFill>
                  <a:srgbClr val="92D050"/>
                </a:solidFill>
              </a:rPr>
              <a:t> </a:t>
            </a:r>
            <a:r>
              <a:rPr lang="pt-PT" sz="2000" dirty="0" smtClean="0">
                <a:solidFill>
                  <a:schemeClr val="accent5"/>
                </a:solidFill>
              </a:rPr>
              <a:t>1.0</a:t>
            </a:r>
            <a:r>
              <a:rPr lang="pt-PT" sz="2000" dirty="0" smtClean="0">
                <a:solidFill>
                  <a:schemeClr val="bg1"/>
                </a:solidFill>
              </a:rPr>
              <a:t>;</a:t>
            </a:r>
          </a:p>
          <a:p>
            <a:r>
              <a:rPr lang="pt-PT" sz="2000" dirty="0" err="1" smtClean="0">
                <a:solidFill>
                  <a:schemeClr val="bg1"/>
                </a:solidFill>
              </a:rPr>
              <a:t>device</a:t>
            </a:r>
            <a:r>
              <a:rPr lang="pt-PT" sz="2000" dirty="0" smtClean="0">
                <a:solidFill>
                  <a:srgbClr val="92D050"/>
                </a:solidFill>
              </a:rPr>
              <a:t> </a:t>
            </a:r>
            <a:r>
              <a:rPr lang="pt-PT" sz="2000" dirty="0" err="1" smtClean="0">
                <a:solidFill>
                  <a:schemeClr val="accent5"/>
                </a:solidFill>
              </a:rPr>
              <a:t>simple_device</a:t>
            </a:r>
            <a:r>
              <a:rPr lang="pt-PT" sz="2000" dirty="0" smtClean="0">
                <a:solidFill>
                  <a:schemeClr val="bg1"/>
                </a:solidFill>
              </a:rPr>
              <a:t>;</a:t>
            </a:r>
          </a:p>
          <a:p>
            <a:r>
              <a:rPr lang="pt-PT" sz="2000" dirty="0" err="1" smtClean="0">
                <a:solidFill>
                  <a:schemeClr val="bg1"/>
                </a:solidFill>
              </a:rPr>
              <a:t>import</a:t>
            </a:r>
            <a:r>
              <a:rPr lang="pt-PT" sz="2000" dirty="0" smtClean="0">
                <a:solidFill>
                  <a:srgbClr val="92D050"/>
                </a:solidFill>
              </a:rPr>
              <a:t> </a:t>
            </a:r>
            <a:r>
              <a:rPr lang="pt-PT" sz="2000" dirty="0" smtClean="0">
                <a:solidFill>
                  <a:schemeClr val="accent6"/>
                </a:solidFill>
              </a:rPr>
              <a:t>"</a:t>
            </a:r>
            <a:r>
              <a:rPr lang="pt-PT" sz="2000" dirty="0" err="1" smtClean="0">
                <a:solidFill>
                  <a:schemeClr val="accent6"/>
                </a:solidFill>
              </a:rPr>
              <a:t>io-memory.dml</a:t>
            </a:r>
            <a:r>
              <a:rPr lang="pt-PT" sz="2000" dirty="0" smtClean="0">
                <a:solidFill>
                  <a:schemeClr val="accent6"/>
                </a:solidFill>
              </a:rPr>
              <a:t>"</a:t>
            </a:r>
            <a:r>
              <a:rPr lang="pt-PT" sz="2000" dirty="0" smtClean="0">
                <a:solidFill>
                  <a:schemeClr val="bg1"/>
                </a:solidFill>
              </a:rPr>
              <a:t>;</a:t>
            </a:r>
          </a:p>
          <a:p>
            <a:r>
              <a:rPr lang="pt-PT" sz="2000" dirty="0" err="1" smtClean="0">
                <a:solidFill>
                  <a:schemeClr val="bg1"/>
                </a:solidFill>
              </a:rPr>
              <a:t>bank</a:t>
            </a:r>
            <a:r>
              <a:rPr lang="pt-PT" sz="2000" dirty="0" smtClean="0">
                <a:solidFill>
                  <a:srgbClr val="92D050"/>
                </a:solidFill>
              </a:rPr>
              <a:t> b </a:t>
            </a:r>
            <a:r>
              <a:rPr lang="pt-PT" sz="2000" dirty="0" smtClean="0">
                <a:solidFill>
                  <a:schemeClr val="bg1"/>
                </a:solidFill>
              </a:rPr>
              <a:t>{</a:t>
            </a:r>
          </a:p>
          <a:p>
            <a:r>
              <a:rPr lang="pt-PT" sz="2000" dirty="0" smtClean="0">
                <a:solidFill>
                  <a:schemeClr val="bg1"/>
                </a:solidFill>
              </a:rPr>
              <a:t>    </a:t>
            </a:r>
            <a:r>
              <a:rPr lang="pt-PT" sz="2000" dirty="0" err="1" smtClean="0">
                <a:solidFill>
                  <a:schemeClr val="bg1"/>
                </a:solidFill>
              </a:rPr>
              <a:t>register</a:t>
            </a:r>
            <a:r>
              <a:rPr lang="pt-PT" sz="2000" dirty="0" smtClean="0">
                <a:solidFill>
                  <a:srgbClr val="92D050"/>
                </a:solidFill>
              </a:rPr>
              <a:t> r0 </a:t>
            </a:r>
            <a:r>
              <a:rPr lang="pt-PT" sz="2000" dirty="0" err="1" smtClean="0">
                <a:solidFill>
                  <a:schemeClr val="bg1"/>
                </a:solidFill>
              </a:rPr>
              <a:t>size</a:t>
            </a:r>
            <a:r>
              <a:rPr lang="pt-PT" sz="2000" dirty="0" smtClean="0">
                <a:solidFill>
                  <a:srgbClr val="92D050"/>
                </a:solidFill>
              </a:rPr>
              <a:t> </a:t>
            </a:r>
            <a:r>
              <a:rPr lang="pt-PT" sz="2000" dirty="0" smtClean="0">
                <a:solidFill>
                  <a:schemeClr val="accent5"/>
                </a:solidFill>
              </a:rPr>
              <a:t>4</a:t>
            </a:r>
            <a:r>
              <a:rPr lang="pt-PT" sz="2000" dirty="0" smtClean="0">
                <a:solidFill>
                  <a:srgbClr val="92D050"/>
                </a:solidFill>
              </a:rPr>
              <a:t> @</a:t>
            </a:r>
            <a:r>
              <a:rPr lang="pt-PT" sz="2000" dirty="0" smtClean="0">
                <a:solidFill>
                  <a:schemeClr val="accent5"/>
                </a:solidFill>
              </a:rPr>
              <a:t>0x0000</a:t>
            </a:r>
            <a:r>
              <a:rPr lang="pt-PT" sz="2000" dirty="0" smtClean="0">
                <a:solidFill>
                  <a:srgbClr val="92D050"/>
                </a:solidFill>
              </a:rPr>
              <a:t> </a:t>
            </a:r>
            <a:r>
              <a:rPr lang="pt-PT" sz="2000" dirty="0" smtClean="0">
                <a:solidFill>
                  <a:schemeClr val="bg1"/>
                </a:solidFill>
              </a:rPr>
              <a:t>{</a:t>
            </a:r>
          </a:p>
          <a:p>
            <a:r>
              <a:rPr lang="pt-PT" sz="2000" dirty="0" smtClean="0">
                <a:solidFill>
                  <a:srgbClr val="92D050"/>
                </a:solidFill>
              </a:rPr>
              <a:t>        </a:t>
            </a:r>
            <a:r>
              <a:rPr lang="pt-PT" sz="2000" dirty="0" err="1" smtClean="0">
                <a:solidFill>
                  <a:schemeClr val="bg1"/>
                </a:solidFill>
              </a:rPr>
              <a:t>method</a:t>
            </a:r>
            <a:r>
              <a:rPr lang="pt-PT" sz="2000" dirty="0" smtClean="0">
                <a:solidFill>
                  <a:srgbClr val="92D050"/>
                </a:solidFill>
              </a:rPr>
              <a:t> </a:t>
            </a:r>
            <a:r>
              <a:rPr lang="pt-PT" sz="2000" dirty="0" err="1" smtClean="0">
                <a:solidFill>
                  <a:srgbClr val="92D050"/>
                </a:solidFill>
              </a:rPr>
              <a:t>read</a:t>
            </a:r>
            <a:r>
              <a:rPr lang="pt-PT" sz="2000" dirty="0" smtClean="0">
                <a:solidFill>
                  <a:srgbClr val="92D050"/>
                </a:solidFill>
              </a:rPr>
              <a:t>() -&gt; (</a:t>
            </a:r>
            <a:r>
              <a:rPr lang="pt-PT" sz="2000" dirty="0" err="1" smtClean="0">
                <a:solidFill>
                  <a:srgbClr val="92D050"/>
                </a:solidFill>
              </a:rPr>
              <a:t>value</a:t>
            </a:r>
            <a:r>
              <a:rPr lang="pt-PT" sz="2000" dirty="0" smtClean="0">
                <a:solidFill>
                  <a:srgbClr val="92D050"/>
                </a:solidFill>
              </a:rPr>
              <a:t>) </a:t>
            </a:r>
            <a:r>
              <a:rPr lang="pt-PT" sz="2000" dirty="0" smtClean="0">
                <a:solidFill>
                  <a:schemeClr val="bg1"/>
                </a:solidFill>
              </a:rPr>
              <a:t>{</a:t>
            </a:r>
          </a:p>
          <a:p>
            <a:r>
              <a:rPr lang="pt-PT" sz="2000" dirty="0" smtClean="0">
                <a:solidFill>
                  <a:srgbClr val="92D050"/>
                </a:solidFill>
              </a:rPr>
              <a:t>            </a:t>
            </a:r>
            <a:r>
              <a:rPr lang="pt-PT" sz="2000" dirty="0" err="1" smtClean="0">
                <a:solidFill>
                  <a:schemeClr val="bg1"/>
                </a:solidFill>
              </a:rPr>
              <a:t>log</a:t>
            </a:r>
            <a:r>
              <a:rPr lang="pt-PT" sz="2000" dirty="0" smtClean="0">
                <a:solidFill>
                  <a:srgbClr val="92D050"/>
                </a:solidFill>
              </a:rPr>
              <a:t> </a:t>
            </a:r>
            <a:r>
              <a:rPr lang="pt-PT" sz="2000" dirty="0" smtClean="0">
                <a:solidFill>
                  <a:schemeClr val="accent6"/>
                </a:solidFill>
              </a:rPr>
              <a:t>"</a:t>
            </a:r>
            <a:r>
              <a:rPr lang="pt-PT" sz="2000" dirty="0" err="1" smtClean="0">
                <a:solidFill>
                  <a:schemeClr val="accent6"/>
                </a:solidFill>
              </a:rPr>
              <a:t>info</a:t>
            </a:r>
            <a:r>
              <a:rPr lang="pt-PT" sz="2000" dirty="0" smtClean="0">
                <a:solidFill>
                  <a:schemeClr val="accent6"/>
                </a:solidFill>
              </a:rPr>
              <a:t>"</a:t>
            </a:r>
            <a:r>
              <a:rPr lang="pt-PT" sz="2000" dirty="0" smtClean="0">
                <a:solidFill>
                  <a:srgbClr val="92D050"/>
                </a:solidFill>
              </a:rPr>
              <a:t>: </a:t>
            </a:r>
            <a:r>
              <a:rPr lang="pt-PT" sz="2000" dirty="0" smtClean="0">
                <a:solidFill>
                  <a:schemeClr val="accent6"/>
                </a:solidFill>
              </a:rPr>
              <a:t>"</a:t>
            </a:r>
            <a:r>
              <a:rPr lang="pt-PT" sz="2000" dirty="0" err="1" smtClean="0">
                <a:solidFill>
                  <a:schemeClr val="accent6"/>
                </a:solidFill>
              </a:rPr>
              <a:t>Hello</a:t>
            </a:r>
            <a:r>
              <a:rPr lang="pt-PT" sz="2000" dirty="0" smtClean="0">
                <a:solidFill>
                  <a:schemeClr val="accent6"/>
                </a:solidFill>
              </a:rPr>
              <a:t>, bus!"</a:t>
            </a:r>
            <a:r>
              <a:rPr lang="pt-PT" sz="2000" dirty="0" smtClean="0">
                <a:solidFill>
                  <a:schemeClr val="bg1"/>
                </a:solidFill>
              </a:rPr>
              <a:t>;</a:t>
            </a:r>
          </a:p>
          <a:p>
            <a:r>
              <a:rPr lang="pt-PT" sz="2000" dirty="0" smtClean="0">
                <a:solidFill>
                  <a:schemeClr val="bg1"/>
                </a:solidFill>
              </a:rPr>
              <a:t>        }</a:t>
            </a:r>
          </a:p>
          <a:p>
            <a:r>
              <a:rPr lang="pt-PT" sz="2000" dirty="0" smtClean="0">
                <a:solidFill>
                  <a:srgbClr val="92D050"/>
                </a:solidFill>
              </a:rPr>
              <a:t>    </a:t>
            </a:r>
            <a:r>
              <a:rPr lang="pt-PT" sz="2000" dirty="0" smtClean="0">
                <a:solidFill>
                  <a:schemeClr val="bg1"/>
                </a:solidFill>
              </a:rPr>
              <a:t>}</a:t>
            </a:r>
          </a:p>
          <a:p>
            <a:r>
              <a:rPr lang="pt-PT" sz="2000" dirty="0" smtClean="0">
                <a:solidFill>
                  <a:schemeClr val="bg1"/>
                </a:solidFill>
              </a:rPr>
              <a:t>}</a:t>
            </a:r>
            <a:endParaRPr lang="pt-PT" sz="2000" dirty="0">
              <a:solidFill>
                <a:schemeClr val="bg1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85720" y="1785926"/>
            <a:ext cx="5043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>
                <a:solidFill>
                  <a:schemeClr val="bg1"/>
                </a:solidFill>
              </a:rPr>
              <a:t>Um pequeno exemplo de código DML</a:t>
            </a:r>
            <a:endParaRPr lang="pt-PT" sz="2400" dirty="0">
              <a:solidFill>
                <a:schemeClr val="bg1"/>
              </a:solidFill>
            </a:endParaRPr>
          </a:p>
        </p:txBody>
      </p:sp>
      <p:cxnSp>
        <p:nvCxnSpPr>
          <p:cNvPr id="11" name="Conexão recta unidireccional 10"/>
          <p:cNvCxnSpPr/>
          <p:nvPr/>
        </p:nvCxnSpPr>
        <p:spPr>
          <a:xfrm rot="10800000" flipV="1">
            <a:off x="1142976" y="2786058"/>
            <a:ext cx="3286148" cy="7143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4429124" y="2214554"/>
            <a:ext cx="45720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chemeClr val="bg1"/>
                </a:solidFill>
              </a:rPr>
              <a:t>Comentário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Versão da linguagem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Nome deste dispositivo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Standard </a:t>
            </a:r>
            <a:r>
              <a:rPr lang="pt-PT" sz="2400" dirty="0" err="1" smtClean="0">
                <a:solidFill>
                  <a:schemeClr val="bg1"/>
                </a:solidFill>
              </a:rPr>
              <a:t>Library</a:t>
            </a:r>
            <a:r>
              <a:rPr lang="pt-PT" sz="2400" dirty="0" smtClean="0">
                <a:solidFill>
                  <a:schemeClr val="bg1"/>
                </a:solidFill>
              </a:rPr>
              <a:t> </a:t>
            </a:r>
            <a:r>
              <a:rPr lang="pt-PT" sz="2400" dirty="0" err="1" smtClean="0">
                <a:solidFill>
                  <a:schemeClr val="bg1"/>
                </a:solidFill>
              </a:rPr>
              <a:t>import</a:t>
            </a:r>
            <a:endParaRPr lang="pt-PT" sz="2400" dirty="0" smtClean="0">
              <a:solidFill>
                <a:schemeClr val="bg1"/>
              </a:solidFill>
            </a:endParaRPr>
          </a:p>
          <a:p>
            <a:r>
              <a:rPr lang="pt-PT" sz="2400" dirty="0" smtClean="0">
                <a:solidFill>
                  <a:schemeClr val="bg1"/>
                </a:solidFill>
              </a:rPr>
              <a:t>Banco de Registos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Nome do registo, tamanho e 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    offset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Método </a:t>
            </a:r>
            <a:r>
              <a:rPr lang="pt-PT" sz="2400" dirty="0" err="1" smtClean="0">
                <a:solidFill>
                  <a:schemeClr val="bg1"/>
                </a:solidFill>
              </a:rPr>
              <a:t>read</a:t>
            </a:r>
            <a:r>
              <a:rPr lang="pt-PT" sz="2400" dirty="0" smtClean="0">
                <a:solidFill>
                  <a:schemeClr val="bg1"/>
                </a:solidFill>
              </a:rPr>
              <a:t>() para ler o valor do 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    </a:t>
            </a:r>
            <a:r>
              <a:rPr lang="pt-PT" sz="2400" dirty="0" err="1" smtClean="0">
                <a:solidFill>
                  <a:schemeClr val="bg1"/>
                </a:solidFill>
              </a:rPr>
              <a:t>registro</a:t>
            </a:r>
            <a:endParaRPr lang="pt-PT" sz="2400" dirty="0" smtClean="0">
              <a:solidFill>
                <a:schemeClr val="bg1"/>
              </a:solidFill>
            </a:endParaRPr>
          </a:p>
          <a:p>
            <a:r>
              <a:rPr lang="pt-PT" sz="2400" dirty="0" smtClean="0">
                <a:solidFill>
                  <a:schemeClr val="bg1"/>
                </a:solidFill>
              </a:rPr>
              <a:t>Escreve no </a:t>
            </a:r>
            <a:r>
              <a:rPr lang="pt-PT" sz="2400" dirty="0" err="1" smtClean="0">
                <a:solidFill>
                  <a:schemeClr val="bg1"/>
                </a:solidFill>
              </a:rPr>
              <a:t>log</a:t>
            </a:r>
            <a:r>
              <a:rPr lang="pt-PT" sz="2400" dirty="0" smtClean="0">
                <a:solidFill>
                  <a:schemeClr val="bg1"/>
                </a:solidFill>
              </a:rPr>
              <a:t> “</a:t>
            </a:r>
            <a:r>
              <a:rPr lang="pt-PT" sz="2400" dirty="0" err="1" smtClean="0">
                <a:solidFill>
                  <a:schemeClr val="bg1"/>
                </a:solidFill>
              </a:rPr>
              <a:t>info</a:t>
            </a:r>
            <a:r>
              <a:rPr lang="pt-PT" sz="2400" dirty="0" smtClean="0">
                <a:solidFill>
                  <a:schemeClr val="bg1"/>
                </a:solidFill>
              </a:rPr>
              <a:t>” a </a:t>
            </a:r>
            <a:r>
              <a:rPr lang="pt-PT" sz="2400" dirty="0" err="1" smtClean="0">
                <a:solidFill>
                  <a:schemeClr val="bg1"/>
                </a:solidFill>
              </a:rPr>
              <a:t>msg</a:t>
            </a:r>
            <a:r>
              <a:rPr lang="pt-PT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pt-PT" sz="2400" dirty="0" smtClean="0">
                <a:solidFill>
                  <a:schemeClr val="bg1"/>
                </a:solidFill>
              </a:rPr>
              <a:t>  “</a:t>
            </a:r>
            <a:r>
              <a:rPr lang="pt-PT" sz="2400" dirty="0" err="1" smtClean="0">
                <a:solidFill>
                  <a:schemeClr val="bg1"/>
                </a:solidFill>
              </a:rPr>
              <a:t>Hello</a:t>
            </a:r>
            <a:r>
              <a:rPr lang="pt-PT" sz="2400" dirty="0" smtClean="0">
                <a:solidFill>
                  <a:schemeClr val="bg1"/>
                </a:solidFill>
              </a:rPr>
              <a:t> Bus”</a:t>
            </a:r>
            <a:endParaRPr lang="pt-PT" sz="2400" dirty="0">
              <a:solidFill>
                <a:schemeClr val="bg1"/>
              </a:solidFill>
            </a:endParaRPr>
          </a:p>
        </p:txBody>
      </p:sp>
      <p:cxnSp>
        <p:nvCxnSpPr>
          <p:cNvPr id="17" name="Conexão recta unidireccional 16"/>
          <p:cNvCxnSpPr/>
          <p:nvPr/>
        </p:nvCxnSpPr>
        <p:spPr>
          <a:xfrm rot="10800000" flipV="1">
            <a:off x="2571736" y="2428868"/>
            <a:ext cx="1857388" cy="7143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xão recta unidireccional 18"/>
          <p:cNvCxnSpPr/>
          <p:nvPr/>
        </p:nvCxnSpPr>
        <p:spPr>
          <a:xfrm rot="10800000">
            <a:off x="2571736" y="3143248"/>
            <a:ext cx="1857388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xão recta unidireccional 26"/>
          <p:cNvCxnSpPr/>
          <p:nvPr/>
        </p:nvCxnSpPr>
        <p:spPr>
          <a:xfrm rot="10800000">
            <a:off x="3357554" y="4357694"/>
            <a:ext cx="1071570" cy="57150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xão recta unidireccional 33"/>
          <p:cNvCxnSpPr/>
          <p:nvPr/>
        </p:nvCxnSpPr>
        <p:spPr>
          <a:xfrm rot="10800000">
            <a:off x="1142976" y="3714752"/>
            <a:ext cx="3286148" cy="14287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xão recta unidireccional 36"/>
          <p:cNvCxnSpPr/>
          <p:nvPr/>
        </p:nvCxnSpPr>
        <p:spPr>
          <a:xfrm rot="10800000">
            <a:off x="2928926" y="3429000"/>
            <a:ext cx="1500198" cy="7143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xão recta unidireccional 40"/>
          <p:cNvCxnSpPr>
            <a:stCxn id="15" idx="1"/>
          </p:cNvCxnSpPr>
          <p:nvPr/>
        </p:nvCxnSpPr>
        <p:spPr>
          <a:xfrm rot="10800000">
            <a:off x="3357554" y="4000504"/>
            <a:ext cx="1071570" cy="29154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xão recta unidireccional 45"/>
          <p:cNvCxnSpPr/>
          <p:nvPr/>
        </p:nvCxnSpPr>
        <p:spPr>
          <a:xfrm rot="10800000">
            <a:off x="3286116" y="4714884"/>
            <a:ext cx="1214446" cy="100013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5688" y="142852"/>
            <a:ext cx="8858312" cy="1252728"/>
          </a:xfrm>
        </p:spPr>
        <p:txBody>
          <a:bodyPr>
            <a:normAutofit/>
          </a:bodyPr>
          <a:lstStyle/>
          <a:p>
            <a:r>
              <a:rPr lang="pt-PT" dirty="0" smtClean="0"/>
              <a:t>Do que vamos falar?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357158" y="1928802"/>
            <a:ext cx="4775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1º Parte – Introdução ao </a:t>
            </a:r>
            <a:r>
              <a:rPr lang="pt-PT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Simics</a:t>
            </a:r>
            <a:endParaRPr lang="pt-PT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28596" y="2357430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 que é ?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Para que serve ?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Benefícios da sua utilização</a:t>
            </a:r>
            <a:endParaRPr lang="pt-PT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57158" y="3500438"/>
            <a:ext cx="4145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2º Parte – Extras do </a:t>
            </a:r>
            <a:r>
              <a:rPr lang="pt-PT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Simics</a:t>
            </a:r>
            <a:endParaRPr lang="pt-PT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28596" y="3929066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Device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Modeling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Language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Demonstração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Conclusão</a:t>
            </a:r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0" y="2214554"/>
            <a:ext cx="8658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rbel" pitchFamily="34" charset="0"/>
              <a:buChar char="–"/>
            </a:pPr>
            <a:endParaRPr lang="pt-PT" sz="2000" dirty="0" smtClean="0">
              <a:solidFill>
                <a:schemeClr val="bg1"/>
              </a:solidFill>
            </a:endParaRPr>
          </a:p>
          <a:p>
            <a:endParaRPr lang="pt-PT" sz="2000" dirty="0">
              <a:solidFill>
                <a:schemeClr val="bg1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85720" y="1785926"/>
            <a:ext cx="86581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 Simics é uma solução de software com elevado grau de flexibilidade e escalabilidade que permite modelar sistemas electrónicos com elevada performance e fidelidade.</a:t>
            </a:r>
          </a:p>
          <a:p>
            <a:pPr marL="0" lvl="1"/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Fornece ás corporações os meios necessários ao melhoramento do processo de desenvolvimento dos seus produtos. </a:t>
            </a:r>
          </a:p>
          <a:p>
            <a:pPr marL="0" lvl="1"/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As empresas produzem mais, melhor e a menor custo.</a:t>
            </a:r>
          </a:p>
          <a:p>
            <a:pPr marL="0" lvl="1">
              <a:buFont typeface="Arial" pitchFamily="34" charset="0"/>
              <a:buChar char="•"/>
            </a:pP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Complementaridade MIECT – MIEET</a:t>
            </a:r>
          </a:p>
          <a:p>
            <a:pPr marL="457200" lvl="2">
              <a:buFont typeface="Corbel" pitchFamily="34" charset="0"/>
              <a:buChar char="–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Engenheiros de MIEET 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preocupam-se em optimizar o </a:t>
            </a:r>
            <a:r>
              <a:rPr lang="pt-PT" sz="2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hardware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lvl="2">
              <a:buFont typeface="Corbel" pitchFamily="34" charset="0"/>
              <a:buChar char="–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Engenheiros de MIECT 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preocupam-se em optimizar o </a:t>
            </a:r>
            <a:r>
              <a:rPr lang="pt-PT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software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lvl="2">
              <a:buFont typeface="Corbel" pitchFamily="34" charset="0"/>
              <a:buChar char="–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 desenvolvimento em paralelo permite ambos encontrarem-se no</a:t>
            </a:r>
          </a:p>
          <a:p>
            <a:pPr marL="457200" lvl="2"/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final do projecto, para a junção de ambos os resultados.</a:t>
            </a:r>
          </a:p>
        </p:txBody>
      </p:sp>
      <p:pic>
        <p:nvPicPr>
          <p:cNvPr id="6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Informações</a:t>
            </a:r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0" y="2214554"/>
            <a:ext cx="8658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rbel" pitchFamily="34" charset="0"/>
              <a:buChar char="–"/>
            </a:pPr>
            <a:endParaRPr lang="pt-PT" sz="2000" dirty="0" smtClean="0">
              <a:solidFill>
                <a:schemeClr val="bg1"/>
              </a:solidFill>
            </a:endParaRPr>
          </a:p>
          <a:p>
            <a:endParaRPr lang="pt-PT" sz="2000" dirty="0">
              <a:solidFill>
                <a:schemeClr val="bg1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85721" y="1785926"/>
            <a:ext cx="721523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pt-PT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Simics</a:t>
            </a:r>
            <a:r>
              <a:rPr lang="pt-P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está disponível em </a:t>
            </a:r>
            <a:r>
              <a:rPr lang="pt-P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http://www.virtutech.com/</a:t>
            </a:r>
            <a:endParaRPr lang="pt-PT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endParaRPr lang="pt-PT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r>
              <a:rPr lang="pt-P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Licenças Académicas Gratuitas !!!</a:t>
            </a:r>
          </a:p>
          <a:p>
            <a:pPr marL="0" lvl="1"/>
            <a:endParaRPr lang="pt-PT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endParaRPr lang="pt-PT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endParaRPr lang="pt-PT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endParaRPr lang="pt-PT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lvl="1"/>
            <a:r>
              <a:rPr lang="pt-P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 agora vamos a uma pequena demonstração…</a:t>
            </a:r>
          </a:p>
        </p:txBody>
      </p:sp>
      <p:pic>
        <p:nvPicPr>
          <p:cNvPr id="6" name="Picture 2" descr="C:\virtute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00100" y="1928802"/>
            <a:ext cx="7143800" cy="928694"/>
          </a:xfrm>
        </p:spPr>
        <p:txBody>
          <a:bodyPr>
            <a:noAutofit/>
          </a:bodyPr>
          <a:lstStyle/>
          <a:p>
            <a:r>
              <a:rPr lang="pt-PT" sz="6000" dirty="0" smtClean="0"/>
              <a:t>Introdução ao </a:t>
            </a:r>
            <a:r>
              <a:rPr lang="pt-PT" sz="6000" dirty="0" err="1" smtClean="0"/>
              <a:t>Simics</a:t>
            </a:r>
            <a:r>
              <a:rPr lang="pt-PT" sz="6000" dirty="0" smtClean="0"/>
              <a:t/>
            </a:r>
            <a:br>
              <a:rPr lang="pt-PT" sz="6000" dirty="0" smtClean="0"/>
            </a:br>
            <a:endParaRPr lang="pt-PT" sz="6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00100" y="2928934"/>
            <a:ext cx="3814762" cy="328044"/>
          </a:xfrm>
        </p:spPr>
        <p:txBody>
          <a:bodyPr>
            <a:noAutofit/>
          </a:bodyPr>
          <a:lstStyle/>
          <a:p>
            <a:r>
              <a:rPr lang="pt-PT" sz="2400" dirty="0" smtClean="0">
                <a:latin typeface="Arial" pitchFamily="34" charset="0"/>
                <a:cs typeface="Arial" pitchFamily="34" charset="0"/>
              </a:rPr>
              <a:t>1º Parte</a:t>
            </a:r>
            <a:endParaRPr lang="pt-PT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252728"/>
          </a:xfrm>
        </p:spPr>
        <p:txBody>
          <a:bodyPr>
            <a:normAutofit/>
          </a:bodyPr>
          <a:lstStyle/>
          <a:p>
            <a:pPr algn="ctr"/>
            <a:r>
              <a:rPr lang="pt-PT" dirty="0" smtClean="0"/>
              <a:t>Introdução – </a:t>
            </a:r>
            <a:r>
              <a:rPr lang="pt-PT" dirty="0" err="1" smtClean="0"/>
              <a:t>Embedded</a:t>
            </a:r>
            <a:r>
              <a:rPr lang="pt-PT" dirty="0" smtClean="0"/>
              <a:t> </a:t>
            </a:r>
            <a:r>
              <a:rPr lang="pt-PT" dirty="0" err="1" smtClean="0"/>
              <a:t>Systems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357158" y="1714488"/>
            <a:ext cx="2887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Situação existente</a:t>
            </a:r>
            <a:endParaRPr lang="pt-PT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2143116"/>
            <a:ext cx="85725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Aumento da complexidade dos sistemas electrónicos.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Processo de desenvolvimento de sistemas focado no hardware. 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Necessidade de adopção de técnicas de debugging mais </a:t>
            </a: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eficientes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 </a:t>
            </a: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económicas.</a:t>
            </a:r>
          </a:p>
          <a:p>
            <a:endParaRPr lang="pt-PT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57158" y="4000504"/>
            <a:ext cx="3980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 relação ao hardware...</a:t>
            </a:r>
            <a:endParaRPr lang="pt-PT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57158" y="4500570"/>
            <a:ext cx="85725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Software tem de ser testado num sistema cujas características coincidam minimamente com as do produto de hardware final.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Hardware final pode estar a meses do seu lançamento!!!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Dificil detecção de bugs de hardware.</a:t>
            </a:r>
          </a:p>
          <a:p>
            <a:endParaRPr lang="pt-PT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Simics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285720" y="3786190"/>
            <a:ext cx="8715436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67"/>
              </a:spcAft>
            </a:pPr>
            <a:r>
              <a:rPr lang="pt-PT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Simics</a:t>
            </a: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O que é ?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Simics</a:t>
            </a: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não é igual ao </a:t>
            </a:r>
            <a:r>
              <a:rPr lang="pt-PT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VirtualBox</a:t>
            </a: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ou </a:t>
            </a:r>
            <a:r>
              <a:rPr lang="pt-PT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VMWare</a:t>
            </a: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!!!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Solução de software que modela sistemas electrónicos e fornece uma  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versão virtual do hardware final.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 hardware final opera num ambiente virtual.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Permite correr o software desenvolvido no ambiente virtual, cujos efeitos </a:t>
            </a:r>
          </a:p>
          <a:p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serão reflectidos de forma similar na máquina final.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57158" y="1714488"/>
            <a:ext cx="657229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567"/>
              </a:spcAft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Solução:</a:t>
            </a:r>
          </a:p>
          <a:p>
            <a:pPr marL="0" lvl="1">
              <a:buFont typeface="Arial" pitchFamily="34" charset="0"/>
              <a:buChar char="•"/>
            </a:pPr>
            <a:r>
              <a:rPr lang="pt-P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Sistema virtual:</a:t>
            </a:r>
          </a:p>
          <a:p>
            <a:pPr marL="266700" lvl="2">
              <a:buFont typeface="Corbel" pitchFamily="34" charset="0"/>
              <a:buChar char="–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Permite emulação do Hardware.</a:t>
            </a:r>
          </a:p>
          <a:p>
            <a:pPr marL="266700" lvl="2">
              <a:buFont typeface="Corbel" pitchFamily="34" charset="0"/>
              <a:buChar char="–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Desenvolvimento de software sobre esta plataforma.</a:t>
            </a:r>
          </a:p>
          <a:p>
            <a:pPr marL="266700" lvl="2">
              <a:buFont typeface="Corbel" pitchFamily="34" charset="0"/>
              <a:buChar char="–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Custo mais baixo de desenvolvimento.</a:t>
            </a:r>
            <a:endParaRPr lang="pt-PT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Produtos Simics</a:t>
            </a:r>
            <a:endParaRPr lang="pt-PT" dirty="0"/>
          </a:p>
        </p:txBody>
      </p:sp>
      <p:pic>
        <p:nvPicPr>
          <p:cNvPr id="6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>
          <a:xfrm>
            <a:off x="714348" y="2071678"/>
            <a:ext cx="778674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i="1" dirty="0" smtClean="0">
                <a:solidFill>
                  <a:srgbClr val="FFC000"/>
                </a:solidFill>
              </a:rPr>
              <a:t>Simics Hindsight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Usado no desenvolvimento e teste de software para correr código, efectuar debug.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É determinístico  (com execução  e  debug reversíveis) .</a:t>
            </a:r>
          </a:p>
        </p:txBody>
      </p:sp>
      <p:sp>
        <p:nvSpPr>
          <p:cNvPr id="9" name="Rectângulo 8"/>
          <p:cNvSpPr/>
          <p:nvPr/>
        </p:nvSpPr>
        <p:spPr>
          <a:xfrm>
            <a:off x="857224" y="4071942"/>
            <a:ext cx="778674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i="1" dirty="0" smtClean="0">
                <a:solidFill>
                  <a:srgbClr val="FFC000"/>
                </a:solidFill>
              </a:rPr>
              <a:t>Simics Model Builder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 Plataforma de desenvolvimento  usada para criar os modelos dos dispositivos e as configurações da máquina.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 Os modelos de dispositivos podem ser combinados numa plataforma virtual de complexidade arbitrária.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Produtos Simics</a:t>
            </a:r>
            <a:endParaRPr lang="pt-PT" dirty="0"/>
          </a:p>
        </p:txBody>
      </p:sp>
      <p:pic>
        <p:nvPicPr>
          <p:cNvPr id="6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>
          <a:xfrm>
            <a:off x="714348" y="2071678"/>
            <a:ext cx="778674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i="1" dirty="0" smtClean="0">
                <a:solidFill>
                  <a:srgbClr val="FFC000"/>
                </a:solidFill>
              </a:rPr>
              <a:t>Simics Ethernet Networking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 Providencía conectividade entre os sistemas virtuais numa simulação. 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 Conecta os sistemas virtuais a uma rede física.</a:t>
            </a:r>
          </a:p>
        </p:txBody>
      </p:sp>
      <p:sp>
        <p:nvSpPr>
          <p:cNvPr id="9" name="Rectângulo 8"/>
          <p:cNvSpPr/>
          <p:nvPr/>
        </p:nvSpPr>
        <p:spPr>
          <a:xfrm>
            <a:off x="714348" y="4000504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i="1" dirty="0" smtClean="0">
                <a:solidFill>
                  <a:srgbClr val="FFC000"/>
                </a:solidFill>
              </a:rPr>
              <a:t>Simics Accelerator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 Providencia escalabilidade e velocidade de execução tirando partido de multiprocessadores e multicore hosts.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Produtos Simics</a:t>
            </a:r>
            <a:endParaRPr lang="pt-PT" dirty="0"/>
          </a:p>
        </p:txBody>
      </p:sp>
      <p:pic>
        <p:nvPicPr>
          <p:cNvPr id="6" name="Picture 2" descr="C:\virtute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>
          <a:xfrm>
            <a:off x="714348" y="2285992"/>
            <a:ext cx="778674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i="1" dirty="0" smtClean="0">
                <a:solidFill>
                  <a:srgbClr val="FFC000"/>
                </a:solidFill>
              </a:rPr>
              <a:t>Simics Virtual Platform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  O modelo do hardware final que vai ser simulado. 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  A plataforma virtual do Simics pode ser tão simples ou complexa quanto o sistema físico final.  </a:t>
            </a:r>
          </a:p>
          <a:p>
            <a:pPr>
              <a:buFont typeface="Arial" pitchFamily="34" charset="0"/>
              <a:buChar char="•"/>
            </a:pPr>
            <a:r>
              <a:rPr lang="pt-PT" sz="2200" b="1" dirty="0" smtClean="0">
                <a:solidFill>
                  <a:schemeClr val="bg1"/>
                </a:solidFill>
              </a:rPr>
              <a:t>  Este pode conter desde um simples CPU e uma RAM a uma rede complexa de computadores e sistemas.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>
                <a:lumMod val="50000"/>
                <a:lumOff val="50000"/>
              </a:schemeClr>
            </a:gs>
            <a:gs pos="75000">
              <a:schemeClr val="tx1">
                <a:lumMod val="65000"/>
                <a:lumOff val="35000"/>
              </a:schemeClr>
            </a:gs>
            <a:gs pos="50000">
              <a:schemeClr val="tx1">
                <a:lumMod val="75000"/>
                <a:lumOff val="25000"/>
              </a:schemeClr>
            </a:gs>
            <a:gs pos="25000">
              <a:schemeClr val="tx1">
                <a:lumMod val="85000"/>
                <a:lumOff val="15000"/>
              </a:schemeClr>
            </a:gs>
            <a:gs pos="0">
              <a:schemeClr val="tx1">
                <a:lumMod val="95000"/>
                <a:lumOff val="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Simics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214282" y="1714488"/>
            <a:ext cx="6715172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67"/>
              </a:spcAft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Exemplos de </a:t>
            </a:r>
            <a:r>
              <a:rPr lang="pt-PT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SO’s</a:t>
            </a: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usados em simulações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Linux (qualquer distribuição)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VxWorks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Windows (Mobile, XP, Vista)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Solaris</a:t>
            </a:r>
            <a:endParaRPr lang="pt-PT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BSD’s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FreeBSD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NetBSD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OpenBSD</a:t>
            </a: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 outros)</a:t>
            </a:r>
          </a:p>
          <a:p>
            <a:pPr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Muitos mais…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857760"/>
            <a:ext cx="19050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572008"/>
            <a:ext cx="1962138" cy="215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4857760"/>
            <a:ext cx="1937973" cy="171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4572008"/>
            <a:ext cx="1872675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virtutech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214290"/>
            <a:ext cx="2197100" cy="1054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1635</TotalTime>
  <Words>2464</Words>
  <Application>Microsoft Office PowerPoint</Application>
  <PresentationFormat>Apresentação no Ecrã (4:3)</PresentationFormat>
  <Paragraphs>347</Paragraphs>
  <Slides>21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22" baseType="lpstr">
      <vt:lpstr>Módulo</vt:lpstr>
      <vt:lpstr>Simics</vt:lpstr>
      <vt:lpstr>Do que vamos falar?</vt:lpstr>
      <vt:lpstr>Introdução ao Simics </vt:lpstr>
      <vt:lpstr>Introdução – Embedded Systems</vt:lpstr>
      <vt:lpstr>Simics</vt:lpstr>
      <vt:lpstr>Produtos Simics</vt:lpstr>
      <vt:lpstr>Produtos Simics</vt:lpstr>
      <vt:lpstr>Produtos Simics</vt:lpstr>
      <vt:lpstr>Simics</vt:lpstr>
      <vt:lpstr>Simics</vt:lpstr>
      <vt:lpstr>Benefícios</vt:lpstr>
      <vt:lpstr>Benefícios</vt:lpstr>
      <vt:lpstr>Benefícios</vt:lpstr>
      <vt:lpstr>Benefícios</vt:lpstr>
      <vt:lpstr>Benefícios </vt:lpstr>
      <vt:lpstr>Device Modeling Language (DML)</vt:lpstr>
      <vt:lpstr>Device Modeling Language</vt:lpstr>
      <vt:lpstr>DML</vt:lpstr>
      <vt:lpstr>DML - Exemplo</vt:lpstr>
      <vt:lpstr>Conclusão</vt:lpstr>
      <vt:lpstr>Informações</vt:lpstr>
    </vt:vector>
  </TitlesOfParts>
  <Company>My Bedroom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Simics</dc:title>
  <dc:creator>Claymore</dc:creator>
  <cp:lastModifiedBy>Claymore</cp:lastModifiedBy>
  <cp:revision>260</cp:revision>
  <dcterms:created xsi:type="dcterms:W3CDTF">2008-11-26T22:38:00Z</dcterms:created>
  <dcterms:modified xsi:type="dcterms:W3CDTF">2008-12-04T01:47:32Z</dcterms:modified>
</cp:coreProperties>
</file>